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2"/>
  </p:notesMasterIdLst>
  <p:sldIdLst>
    <p:sldId id="256" r:id="rId2"/>
    <p:sldId id="259" r:id="rId3"/>
    <p:sldId id="261" r:id="rId4"/>
    <p:sldId id="303" r:id="rId5"/>
    <p:sldId id="319" r:id="rId6"/>
    <p:sldId id="320" r:id="rId7"/>
    <p:sldId id="321" r:id="rId8"/>
    <p:sldId id="322" r:id="rId9"/>
    <p:sldId id="323" r:id="rId10"/>
    <p:sldId id="324" r:id="rId11"/>
    <p:sldId id="304" r:id="rId12"/>
    <p:sldId id="306" r:id="rId13"/>
    <p:sldId id="316" r:id="rId14"/>
    <p:sldId id="349" r:id="rId15"/>
    <p:sldId id="308" r:id="rId16"/>
    <p:sldId id="309" r:id="rId17"/>
    <p:sldId id="310" r:id="rId18"/>
    <p:sldId id="311" r:id="rId19"/>
    <p:sldId id="312" r:id="rId20"/>
    <p:sldId id="313" r:id="rId21"/>
    <p:sldId id="350" r:id="rId22"/>
    <p:sldId id="314" r:id="rId23"/>
    <p:sldId id="264" r:id="rId24"/>
    <p:sldId id="265" r:id="rId25"/>
    <p:sldId id="266" r:id="rId26"/>
    <p:sldId id="268" r:id="rId27"/>
    <p:sldId id="269" r:id="rId28"/>
    <p:sldId id="258" r:id="rId29"/>
    <p:sldId id="270" r:id="rId30"/>
    <p:sldId id="271" r:id="rId31"/>
    <p:sldId id="272" r:id="rId32"/>
    <p:sldId id="273" r:id="rId33"/>
    <p:sldId id="283" r:id="rId34"/>
    <p:sldId id="275" r:id="rId35"/>
    <p:sldId id="277" r:id="rId36"/>
    <p:sldId id="278" r:id="rId37"/>
    <p:sldId id="279" r:id="rId38"/>
    <p:sldId id="315" r:id="rId39"/>
    <p:sldId id="281" r:id="rId40"/>
    <p:sldId id="340" r:id="rId41"/>
    <p:sldId id="341" r:id="rId42"/>
    <p:sldId id="342" r:id="rId43"/>
    <p:sldId id="344" r:id="rId44"/>
    <p:sldId id="343" r:id="rId45"/>
    <p:sldId id="328" r:id="rId46"/>
    <p:sldId id="329" r:id="rId47"/>
    <p:sldId id="330" r:id="rId48"/>
    <p:sldId id="331" r:id="rId49"/>
    <p:sldId id="332" r:id="rId50"/>
    <p:sldId id="333" r:id="rId51"/>
    <p:sldId id="334" r:id="rId52"/>
    <p:sldId id="335" r:id="rId53"/>
    <p:sldId id="336" r:id="rId54"/>
    <p:sldId id="285" r:id="rId55"/>
    <p:sldId id="286" r:id="rId56"/>
    <p:sldId id="287" r:id="rId57"/>
    <p:sldId id="288" r:id="rId58"/>
    <p:sldId id="345" r:id="rId59"/>
    <p:sldId id="346" r:id="rId60"/>
    <p:sldId id="347" r:id="rId61"/>
    <p:sldId id="348" r:id="rId62"/>
    <p:sldId id="337" r:id="rId63"/>
    <p:sldId id="338" r:id="rId64"/>
    <p:sldId id="339" r:id="rId65"/>
    <p:sldId id="289" r:id="rId66"/>
    <p:sldId id="290" r:id="rId67"/>
    <p:sldId id="317" r:id="rId68"/>
    <p:sldId id="318" r:id="rId69"/>
    <p:sldId id="327" r:id="rId70"/>
    <p:sldId id="300" r:id="rId71"/>
    <p:sldId id="325" r:id="rId72"/>
    <p:sldId id="326" r:id="rId73"/>
    <p:sldId id="291" r:id="rId74"/>
    <p:sldId id="292" r:id="rId75"/>
    <p:sldId id="293" r:id="rId76"/>
    <p:sldId id="294" r:id="rId77"/>
    <p:sldId id="302" r:id="rId78"/>
    <p:sldId id="257" r:id="rId79"/>
    <p:sldId id="351" r:id="rId80"/>
    <p:sldId id="295" r:id="rId81"/>
  </p:sldIdLst>
  <p:sldSz cx="9144000" cy="5143500" type="screen16x9"/>
  <p:notesSz cx="6858000" cy="9144000"/>
  <p:embeddedFontLst>
    <p:embeddedFont>
      <p:font typeface="Aharoni" panose="02010803020104030203" pitchFamily="2" charset="-79"/>
      <p:bold r:id="rId83"/>
    </p:embeddedFont>
    <p:embeddedFont>
      <p:font typeface="Calibri" panose="020F0502020204030204" pitchFamily="34" charset="0"/>
      <p:regular r:id="rId84"/>
      <p:bold r:id="rId85"/>
      <p:italic r:id="rId86"/>
      <p:boldItalic r:id="rId87"/>
    </p:embeddedFont>
    <p:embeddedFont>
      <p:font typeface="Open Sans" panose="020B0606030504020204" pitchFamily="34" charset="0"/>
      <p:regular r:id="rId88"/>
      <p:bold r:id="rId89"/>
      <p:italic r:id="rId90"/>
      <p:boldItalic r:id="rId91"/>
    </p:embeddedFont>
    <p:embeddedFont>
      <p:font typeface="Raleway" pitchFamily="2" charset="-52"/>
      <p:regular r:id="rId92"/>
      <p:bold r:id="rId93"/>
      <p:italic r:id="rId94"/>
      <p:boldItalic r:id="rId95"/>
    </p:embeddedFont>
    <p:embeddedFont>
      <p:font typeface="Raleway Medium" pitchFamily="2" charset="-52"/>
      <p:regular r:id="rId96"/>
      <p:bold r:id="rId97"/>
      <p:italic r:id="rId98"/>
      <p:boldItalic r:id="rId99"/>
    </p:embeddedFont>
    <p:embeddedFont>
      <p:font typeface="Raleway SemiBold" pitchFamily="2" charset="-52"/>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wXyRPEE5GZA"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znaimo-game.com.ua/our-map/"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1ea239bd7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1ea239bd7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Спершу пограймо. Я буду ставити запитання, а ви відповідайте рухами: якщо «так» — плескайте в долоні, якщо «ні» — тупотіть ногами.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a:highlight>
                <a:srgbClr val="FF0000"/>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37f4bea3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37f4bea3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b="1" i="1"/>
              <a:t>Поміркуймо:</a:t>
            </a:r>
            <a:r>
              <a:rPr lang="uk" i="1"/>
              <a:t> якщо ми їмо вчасно та правильно розподіляємо їжу протягом дня, то почуваємося енергійними, можемо добре вчитися й гратися, а також запобігаємо переїданню. Як ви думаєте, що може трапитися, якщо весь день нічого не їсти, а ввечері з’їсти велику порцію?</a:t>
            </a:r>
            <a:endParaRPr i="1"/>
          </a:p>
          <a:p>
            <a:pPr marL="0" lvl="0" indent="0" algn="l" rtl="0">
              <a:spcBef>
                <a:spcPts val="0"/>
              </a:spcBef>
              <a:spcAft>
                <a:spcPts val="0"/>
              </a:spcAft>
              <a:buClr>
                <a:schemeClr val="dk1"/>
              </a:buClr>
              <a:buSzPts val="1100"/>
              <a:buFont typeface="Arial"/>
              <a:buNone/>
            </a:pPr>
            <a:r>
              <a:rPr lang="uk" i="1"/>
              <a:t>Перекуси — 15 % денного раціону</a:t>
            </a:r>
            <a:endParaRPr i="1"/>
          </a:p>
          <a:p>
            <a:pPr marL="0" lvl="0" indent="0" algn="l" rtl="0">
              <a:spcBef>
                <a:spcPts val="0"/>
              </a:spcBef>
              <a:spcAft>
                <a:spcPts val="0"/>
              </a:spcAft>
              <a:buNone/>
            </a:pPr>
            <a:r>
              <a:rPr lang="uk" i="1"/>
              <a:t>Перекуси — це невеликі прийоми їжі між основними. Вони допомагають підтримувати рівень енергії протягом дня. Але важливо, щоб це були корисні продукти: горіхи, йогурт, фрукти або овочі. Чипси, солодощі чи газовані напої тут не підходять, адже вони швидко дають енергію, але так само швидко спричиняють втому. Про них детальніше поговоримо пізніше.</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1ea239bd7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1ea239bd7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uk" b="1" i="1">
                <a:solidFill>
                  <a:schemeClr val="dk1"/>
                </a:solidFill>
                <a:latin typeface="Open Sans"/>
                <a:ea typeface="Open Sans"/>
                <a:cs typeface="Open Sans"/>
                <a:sym typeface="Open Sans"/>
              </a:rPr>
              <a:t>Далі вчитель/-ка демонструє на слайді інфографіку із загальним розподілом прийомів їжі протягом дня.</a:t>
            </a:r>
            <a:endParaRPr b="1"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uk" sz="1000" i="1">
                <a:solidFill>
                  <a:schemeClr val="dk1"/>
                </a:solidFill>
                <a:latin typeface="Open Sans"/>
                <a:ea typeface="Open Sans"/>
                <a:cs typeface="Open Sans"/>
                <a:sym typeface="Open Sans"/>
              </a:rPr>
              <a:t>❓</a:t>
            </a:r>
            <a:r>
              <a:rPr lang="uk" b="1" i="1">
                <a:solidFill>
                  <a:schemeClr val="dk1"/>
                </a:solidFill>
                <a:latin typeface="Open Sans"/>
                <a:ea typeface="Open Sans"/>
                <a:cs typeface="Open Sans"/>
                <a:sym typeface="Open Sans"/>
              </a:rPr>
              <a:t>Обговорення</a:t>
            </a:r>
            <a:endParaRPr b="1"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Який вигляд мав би ваш графік? Який прийом їжі був би найбільшим, а який — найменшим? Як думаєте, це погано чи добре?</a:t>
            </a:r>
            <a:endParaRPr b="1" i="1">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204454c418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204454c418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Інтервали між основними прийомами</a:t>
            </a:r>
            <a:r>
              <a:rPr lang="uk" i="1">
                <a:solidFill>
                  <a:schemeClr val="dk1"/>
                </a:solidFill>
                <a:latin typeface="Open Sans"/>
                <a:ea typeface="Open Sans"/>
                <a:cs typeface="Open Sans"/>
                <a:sym typeface="Open Sans"/>
              </a:rPr>
              <a:t> їжі не мають перевищувати 2–2,5 год. Тобто в середньому підліток має їсти 5 разів на добу, але не менше, ніж 3 рази.</a:t>
            </a:r>
            <a:endParaRPr/>
          </a:p>
          <a:p>
            <a:pPr marL="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Чому шкідливо пропускати прийоми їжі?</a:t>
            </a:r>
            <a:r>
              <a:rPr lang="uk" i="1">
                <a:solidFill>
                  <a:schemeClr val="dk1"/>
                </a:solidFill>
                <a:latin typeface="Open Sans"/>
                <a:ea typeface="Open Sans"/>
                <a:cs typeface="Open Sans"/>
                <a:sym typeface="Open Sans"/>
              </a:rPr>
              <a:t> Якщо хтось пропускає прийоми їжі, то не отримує достатньої кількості калорій. Уявіть це як посудину, яка не до кінця заповнюється. І цю нестачу організм захоче добрати.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Але часто ця нестача енергії компенсується через висококалорійні незбалансовані перекуси та переїдання. Така їжа бідна на вітаміни та мінерали.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r>
              <a:rPr lang="uk" i="1">
                <a:solidFill>
                  <a:schemeClr val="dk1"/>
                </a:solidFill>
                <a:latin typeface="Open Sans"/>
                <a:ea typeface="Open Sans"/>
                <a:cs typeface="Open Sans"/>
                <a:sym typeface="Open Sans"/>
              </a:rPr>
              <a:t>Наприклад, якщо ви пропустили обід, пізніше ви можете дуже зголодніти та з’їсти багато солодкого. Так ви наберете ще більше калорій, не отримаєте поживних речовин, а тільки шкідливі.</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204454c418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204454c418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Як зрозуміти, що ви голодні й час поїсти? </a:t>
            </a:r>
            <a:r>
              <a:rPr lang="uk" i="1">
                <a:solidFill>
                  <a:schemeClr val="dk1"/>
                </a:solidFill>
                <a:latin typeface="Open Sans"/>
                <a:ea typeface="Open Sans"/>
                <a:cs typeface="Open Sans"/>
                <a:sym typeface="Open Sans"/>
              </a:rPr>
              <a:t>Уявіть собі шкалу, де 1 — це голод до моменту сильної втоми, а 5 — це нейтральний і комфортний стан.</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У точках 3 і 4 ви починаєте відчувати ознаки голоду, наприклад, відчуття порожнечі в шлунку і бурчання в животі. Це ваше тіло говорить вам, що час поїсти.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Намагайтеся не опускатися нижче за рівень 3, коли ваш шлунок надсилає сигнали, що він болісно порожній, або ви відчуваєте легке запаморочення. У такому стані дуже легко спокуситися на некорисний снек. Тому краще діяти на випередження і їсти вчасно!</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f9488a8e0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2f9488a8e0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Коли ми їмо вдома, можемо легко контролювати, що саме кладемо на тарілку. Але як бути, якщо ми перебуваємо поза домом? Як харчуватися правильно в таких випадках? </a:t>
            </a:r>
            <a:endParaRPr i="1">
              <a:solidFill>
                <a:schemeClr val="dk1"/>
              </a:solidFill>
              <a:latin typeface="Open Sans"/>
              <a:ea typeface="Open Sans"/>
              <a:cs typeface="Open Sans"/>
              <a:sym typeface="Open Sans"/>
            </a:endParaRPr>
          </a:p>
          <a:p>
            <a:pPr marL="0" lvl="0" indent="0" algn="l" rtl="0">
              <a:spcBef>
                <a:spcPts val="1200"/>
              </a:spcBef>
              <a:spcAft>
                <a:spcPts val="1200"/>
              </a:spcAft>
              <a:buNone/>
            </a:pPr>
            <a:r>
              <a:rPr lang="uk" b="1" i="1">
                <a:solidFill>
                  <a:schemeClr val="dk1"/>
                </a:solidFill>
                <a:latin typeface="Open Sans"/>
                <a:ea typeface="Open Sans"/>
                <a:cs typeface="Open Sans"/>
                <a:sym typeface="Open Sans"/>
              </a:rPr>
              <a:t>1. Найпростіший спосіб — приготувати здоровий перекус з собою</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2f9488a8e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2f9488a8e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r>
              <a:rPr lang="uk">
                <a:solidFill>
                  <a:schemeClr val="dk1"/>
                </a:solidFill>
                <a:latin typeface="Open Sans"/>
                <a:ea typeface="Open Sans"/>
                <a:cs typeface="Open Sans"/>
                <a:sym typeface="Open Sans"/>
              </a:rPr>
              <a:t>❓Запитання до дітей:</a:t>
            </a:r>
            <a:r>
              <a:rPr lang="uk" b="1">
                <a:solidFill>
                  <a:schemeClr val="dk1"/>
                </a:solidFill>
                <a:latin typeface="Open Sans"/>
                <a:ea typeface="Open Sans"/>
                <a:cs typeface="Open Sans"/>
                <a:sym typeface="Open Sans"/>
              </a:rPr>
              <a:t> </a:t>
            </a:r>
            <a:br>
              <a:rPr lang="uk" b="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«Чи маєте ви звичку перекушувати?»</a:t>
            </a:r>
            <a:br>
              <a:rPr lang="uk" i="1">
                <a:solidFill>
                  <a:schemeClr val="dk1"/>
                </a:solidFill>
                <a:latin typeface="Open Sans"/>
                <a:ea typeface="Open Sans"/>
                <a:cs typeface="Open Sans"/>
                <a:sym typeface="Open Sans"/>
              </a:rPr>
            </a:br>
            <a:r>
              <a:rPr lang="uk" b="1">
                <a:solidFill>
                  <a:schemeClr val="dk1"/>
                </a:solidFill>
                <a:latin typeface="Open Sans"/>
                <a:ea typeface="Open Sans"/>
                <a:cs typeface="Open Sans"/>
                <a:sym typeface="Open Sans"/>
              </a:rPr>
              <a:t> </a:t>
            </a:r>
            <a:r>
              <a:rPr lang="uk" i="1">
                <a:solidFill>
                  <a:schemeClr val="dk1"/>
                </a:solidFill>
                <a:latin typeface="Open Sans"/>
                <a:ea typeface="Open Sans"/>
                <a:cs typeface="Open Sans"/>
                <a:sym typeface="Open Sans"/>
              </a:rPr>
              <a:t>«Яким перекусам ви віддаєте перевагу?»</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1ea239bd7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1ea239bd7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uk" b="1" i="1">
                <a:solidFill>
                  <a:schemeClr val="dk1"/>
                </a:solidFill>
                <a:latin typeface="Open Sans"/>
                <a:ea typeface="Open Sans"/>
                <a:cs typeface="Open Sans"/>
                <a:sym typeface="Open Sans"/>
              </a:rPr>
              <a:t>Перекуси </a:t>
            </a:r>
            <a:r>
              <a:rPr lang="uk" i="1">
                <a:solidFill>
                  <a:schemeClr val="dk1"/>
                </a:solidFill>
                <a:latin typeface="Open Sans"/>
                <a:ea typeface="Open Sans"/>
                <a:cs typeface="Open Sans"/>
                <a:sym typeface="Open Sans"/>
              </a:rPr>
              <a:t>— це маленькі «підзарядки» для нашого організму. Але не всі продукти для цього підходять. Розгляньмо приклади: яблука, горіхи, йогурт — це здорово. А от чипси, солодкі батончики — не найкращий вибір.</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❓Як ви думаєте, чому?</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Чипси та солодкі батончики можуть містити багато цукру й трансжирів. Це екстрапродукти.</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❓Згадаймо з попередніх уроків, що таке екстрапродукти? Чому потрібно уникати продуктів з високим вмістом цукру й трансжирів?</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b="1" i="1">
                <a:solidFill>
                  <a:schemeClr val="dk1"/>
                </a:solidFill>
                <a:latin typeface="Open Sans"/>
                <a:ea typeface="Open Sans"/>
                <a:cs typeface="Open Sans"/>
                <a:sym typeface="Open Sans"/>
              </a:rPr>
              <a:t>Екстрапродукти</a:t>
            </a:r>
            <a:r>
              <a:rPr lang="uk" i="1">
                <a:solidFill>
                  <a:schemeClr val="dk1"/>
                </a:solidFill>
                <a:latin typeface="Open Sans"/>
                <a:ea typeface="Open Sans"/>
                <a:cs typeface="Open Sans"/>
                <a:sym typeface="Open Sans"/>
              </a:rPr>
              <a:t> — це, наприклад, чипси, солодощі, газовані напої та інші продукти, які містять багато цукру, солі чи хімічних добавок. Вони часто дуже смачні, але не корисні для нашого організму. Такі продукти швидко насичують, але так само швидко спричиняють втому або нове відчуття голоду.</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Натомість обирайте натуральну їжу, наприклад:</a:t>
            </a:r>
            <a:endParaRPr i="1">
              <a:solidFill>
                <a:schemeClr val="dk1"/>
              </a:solidFill>
              <a:latin typeface="Open Sans"/>
              <a:ea typeface="Open Sans"/>
              <a:cs typeface="Open Sans"/>
              <a:sym typeface="Open Sans"/>
            </a:endParaRPr>
          </a:p>
          <a:p>
            <a:pPr marL="457200" lvl="0" indent="-298450" algn="l" rtl="0">
              <a:spcBef>
                <a:spcPts val="120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фрукти — яблуко, банан чи апельсин;</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салати — із сезонних овочів;</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бутерброди з цільнозернового хліба із сиром або куркою;</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горіхи — добре насичують і є корисними для мозку.</a:t>
            </a:r>
            <a:endParaRPr i="1">
              <a:solidFill>
                <a:schemeClr val="dk1"/>
              </a:solidFill>
            </a:endParaRPr>
          </a:p>
          <a:p>
            <a:pPr marL="0" lvl="0" indent="0" algn="l" rtl="0">
              <a:spcBef>
                <a:spcPts val="1200"/>
              </a:spcBef>
              <a:spcAft>
                <a:spcPts val="1200"/>
              </a:spcAft>
              <a:buClr>
                <a:schemeClr val="dk1"/>
              </a:buClr>
              <a:buSzPts val="1100"/>
              <a:buFont typeface="Arial"/>
              <a:buNone/>
            </a:pPr>
            <a:endParaRPr i="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204454c41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204454c41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rPr>
              <a:t>Перекусів може бути 1–2 на день між сніданком і обідом, між обідом і вечерею. Вони можуть бути приблизно через 2,5 години після основного прийому їжі. </a:t>
            </a:r>
            <a:endParaRPr i="1">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204454c41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204454c41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❓Хто з вас любить солоденькі перекуси? </a:t>
            </a:r>
            <a:endParaRPr i="1">
              <a:solidFill>
                <a:schemeClr val="dk1"/>
              </a:solidFill>
              <a:latin typeface="Open Sans"/>
              <a:ea typeface="Open Sans"/>
              <a:cs typeface="Open Sans"/>
              <a:sym typeface="Open Sans"/>
            </a:endParaRPr>
          </a:p>
          <a:p>
            <a:pPr marL="0" lvl="0" indent="0" algn="l" rtl="0">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Надмірне захоплення солодощами й солодкими напоями (нагадуємо, що до них належить і фруктовий сік) може підвищувати ризик виникнення різних захворювань, як-от цукровий діабет та карієс. Ніхто ж не хоче зайвий раз іти до стоматолога, чи не так? Тому краще бути із солодощами обережними.</a:t>
            </a:r>
            <a:br>
              <a:rPr lang="uk" i="1">
                <a:solidFill>
                  <a:schemeClr val="dk1"/>
                </a:solidFill>
                <a:latin typeface="Open Sans"/>
                <a:ea typeface="Open Sans"/>
                <a:cs typeface="Open Sans"/>
                <a:sym typeface="Open Sans"/>
              </a:rPr>
            </a:b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А ось іще одна порада, як зменшити шкідливий вплив цукру. Якщо все-таки хочеться чогось солоденького, краще з’їсти його після поживного збалансованого обіду.</a:t>
            </a:r>
            <a:endParaRPr i="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1ea239bd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1ea239bd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Сьогодні на уроці дізнаємося, як правильно планувати своє харчування, що вибрати для перекусів і як залишатися здоровими, навіть коли ми їмо поза домом. Почнімо!</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endParaRPr i="1">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204454c418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204454c418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Ось кілька</a:t>
            </a:r>
            <a:r>
              <a:rPr lang="uk" b="1" i="1">
                <a:solidFill>
                  <a:schemeClr val="dk1"/>
                </a:solidFill>
                <a:latin typeface="Open Sans"/>
                <a:ea typeface="Open Sans"/>
                <a:cs typeface="Open Sans"/>
                <a:sym typeface="Open Sans"/>
              </a:rPr>
              <a:t> ідей для здорових перекусів:</a:t>
            </a:r>
            <a:endParaRPr b="1" i="1">
              <a:solidFill>
                <a:schemeClr val="dk1"/>
              </a:solidFill>
              <a:latin typeface="Open Sans"/>
              <a:ea typeface="Open Sans"/>
              <a:cs typeface="Open Sans"/>
              <a:sym typeface="Open Sans"/>
            </a:endParaRPr>
          </a:p>
          <a:p>
            <a:pPr marL="457200" lvl="0" indent="-298450" algn="l" rtl="0">
              <a:spcBef>
                <a:spcPts val="120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мікс горішків та сухофруктів;</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свіжі фрукти чи ягоди;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цільнозернові хлібці з хумусом чи шматочком сиру;</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кисломолочний напій без цукру.</a:t>
            </a:r>
            <a:endParaRPr i="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2fdf407dd8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2fdf407dd8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1ea239bd7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1ea239bd7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2. Якщо ви купуєте готову їжу, надавайте перевагу простим стравам</a:t>
            </a:r>
            <a:endParaRPr b="1" i="1">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Коли обираєте їжу в кафе чи їдальні, звертайте увагу на страви, які мають максимально простий вигляд. Наприклад, суп чи овочевий салат — це чудовий вибір. А ось смажена картопля чи жирні соуси не є корисними, адже можуть містити багато непотрібних жирів. Якщо маєте змогу, завжди обирайте запечені чи варені страви замість смажених.</a:t>
            </a:r>
            <a:br>
              <a:rPr lang="uk" i="1">
                <a:solidFill>
                  <a:schemeClr val="dk1"/>
                </a:solidFill>
                <a:latin typeface="Open Sans"/>
                <a:ea typeface="Open Sans"/>
                <a:cs typeface="Open Sans"/>
                <a:sym typeface="Open Sans"/>
              </a:rPr>
            </a:b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Ось кілька варіантів </a:t>
            </a:r>
            <a:r>
              <a:rPr lang="uk" b="1" i="1">
                <a:solidFill>
                  <a:schemeClr val="dk1"/>
                </a:solidFill>
                <a:latin typeface="Open Sans"/>
                <a:ea typeface="Open Sans"/>
                <a:cs typeface="Open Sans"/>
                <a:sym typeface="Open Sans"/>
              </a:rPr>
              <a:t>корисних перекусів поза домом:</a:t>
            </a:r>
            <a:endParaRPr i="1">
              <a:solidFill>
                <a:schemeClr val="dk1"/>
              </a:solidFill>
              <a:latin typeface="Open Sans"/>
              <a:ea typeface="Open Sans"/>
              <a:cs typeface="Open Sans"/>
              <a:sym typeface="Open Sans"/>
            </a:endParaRPr>
          </a:p>
          <a:p>
            <a:pPr marL="457200" lvl="0" indent="-298450" algn="l" rtl="0">
              <a:spcBef>
                <a:spcPts val="20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йогурт без наповнювачів із цільнозерновими хлібцями / крекерами;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кефір із цільнозерновою булочкою;</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фрукти чи ягоди з твердим сиром або горішками;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йогурт з ягодами чи фруктами;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хлібець із сиром та фруктами, сухофруктами та горішками / твердим сиром.</a:t>
            </a:r>
            <a:endParaRPr i="1">
              <a:solidFill>
                <a:schemeClr val="dk1"/>
              </a:solidFill>
              <a:latin typeface="Open Sans"/>
              <a:ea typeface="Open Sans"/>
              <a:cs typeface="Open Sans"/>
              <a:sym typeface="Open Sans"/>
            </a:endParaRPr>
          </a:p>
          <a:p>
            <a:pPr marL="0" lvl="0" indent="0" algn="l" rtl="0">
              <a:spcBef>
                <a:spcPts val="1200"/>
              </a:spcBef>
              <a:spcAft>
                <a:spcPts val="200"/>
              </a:spcAft>
              <a:buClr>
                <a:schemeClr val="dk1"/>
              </a:buClr>
              <a:buSzPts val="1100"/>
              <a:buFont typeface="Arial"/>
              <a:buNone/>
            </a:pPr>
            <a:endParaRPr b="1" i="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33c966a119_1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33c966a119_1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3. Як бути з фастфудом?</a:t>
            </a:r>
            <a:endParaRPr b="1"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b="1"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Більшість фастфуду належить до екстрапродуктів з високим вмістом солі, трансжирів та цукру. Тому ці продукти можна вживати тільки в обмеженій кількості. Але якщо все-таки збираєтеся їсти фастфуд, є декілька лайфгаків, як зробити його поживнішим.</a:t>
            </a:r>
            <a:endParaRPr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Наприклад, якщо ви обожнюєте піцу: </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обирайте вегетаріанську замість звичайної;</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беріть додаткову порцію овочів;</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не замовляйте додатковий соус;</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обирайте воду замість коли чи соку.</a:t>
            </a:r>
            <a:endParaRPr i="1">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208e4f991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208e4f99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Які ще є лайфгаки?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Уникайте жирних вершкових соусів, бекону та сиру через їхню високу калорійність та високий вміст насиченого жиру.</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Контролюйте розмір порцій. Слова «великий», «екстра», «подвійний» вказують на високу калорійність і великий вміст жиру. Краще візьміть меншу порцію.</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З напоїв обирайте воду (можна з мʼятою, ягодами чи імбиром), а не газовані солодкі напої чи сік.</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Фастфуд-заклади також часто пропонують продукти з меншим вмістом жиру і з високим вмістом корисних речовин. Здоровими варіантами є салати, запечена картопля, парові овочі та корисніші види бутербродів (з цільнозернового хліба, овочів, риби чи птиці).</a:t>
            </a:r>
            <a:endParaRPr i="1">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2fd3b19ee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2fd3b19ee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rPr>
              <a:t>Цю активність можна проводити в позакласний час за бажанням учителя/-ки.</a:t>
            </a:r>
            <a:endParaRPr sz="1200" b="1">
              <a:solidFill>
                <a:schemeClr val="dk1"/>
              </a:solidFill>
              <a:latin typeface="Open Sans"/>
              <a:ea typeface="Open Sans"/>
              <a:cs typeface="Open Sans"/>
              <a:sym typeface="Open Sans"/>
            </a:endParaRPr>
          </a:p>
          <a:p>
            <a:pPr marL="0" lvl="0" indent="0" algn="l" rtl="0">
              <a:spcBef>
                <a:spcPts val="12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2fa59c1f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2fa59c1f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sz="1200" b="1">
                <a:solidFill>
                  <a:schemeClr val="dk1"/>
                </a:solidFill>
                <a:latin typeface="Open Sans"/>
                <a:ea typeface="Open Sans"/>
                <a:cs typeface="Open Sans"/>
                <a:sym typeface="Open Sans"/>
              </a:rPr>
              <a:t>Вправа «Складаємо графік харчування»</a:t>
            </a:r>
            <a:endParaRPr sz="1200" b="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a:solidFill>
                  <a:schemeClr val="dk1"/>
                </a:solidFill>
                <a:latin typeface="Open Sans"/>
                <a:ea typeface="Open Sans"/>
                <a:cs typeface="Open Sans"/>
                <a:sym typeface="Open Sans"/>
              </a:rPr>
              <a:t>🕐 </a:t>
            </a:r>
            <a:r>
              <a:rPr lang="uk" b="1">
                <a:solidFill>
                  <a:schemeClr val="dk1"/>
                </a:solidFill>
                <a:latin typeface="Open Sans"/>
                <a:ea typeface="Open Sans"/>
                <a:cs typeface="Open Sans"/>
                <a:sym typeface="Open Sans"/>
              </a:rPr>
              <a:t>Час: </a:t>
            </a:r>
            <a:r>
              <a:rPr lang="uk">
                <a:solidFill>
                  <a:schemeClr val="dk1"/>
                </a:solidFill>
                <a:latin typeface="Open Sans"/>
                <a:ea typeface="Open Sans"/>
                <a:cs typeface="Open Sans"/>
                <a:sym typeface="Open Sans"/>
              </a:rPr>
              <a:t>10 хв</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Мета: </a:t>
            </a:r>
            <a:r>
              <a:rPr lang="uk">
                <a:solidFill>
                  <a:schemeClr val="dk1"/>
                </a:solidFill>
                <a:latin typeface="Open Sans"/>
                <a:ea typeface="Open Sans"/>
                <a:cs typeface="Open Sans"/>
                <a:sym typeface="Open Sans"/>
              </a:rPr>
              <a:t>навчити учнів та учениць планувати свій раціон на день, враховуючи режим харчування та принципи здорового харчування.</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Матеріали: </a:t>
            </a:r>
            <a:r>
              <a:rPr lang="uk">
                <a:solidFill>
                  <a:schemeClr val="dk1"/>
                </a:solidFill>
                <a:latin typeface="Open Sans"/>
                <a:ea typeface="Open Sans"/>
                <a:cs typeface="Open Sans"/>
                <a:sym typeface="Open Sans"/>
              </a:rPr>
              <a:t>аркуші паперу й ручки, картки для вправи «Складаємо графік харчування».</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Важливо! </a:t>
            </a:r>
            <a:r>
              <a:rPr lang="uk">
                <a:solidFill>
                  <a:schemeClr val="dk1"/>
                </a:solidFill>
                <a:latin typeface="Open Sans"/>
                <a:ea typeface="Open Sans"/>
                <a:cs typeface="Open Sans"/>
                <a:sym typeface="Open Sans"/>
              </a:rPr>
              <a:t>Нагадайте учням та ученицям про метод «здорової тарілки». Для цього рекомендуємо вам перед уроком ще раз переглянути відео </a:t>
            </a:r>
            <a:r>
              <a:rPr lang="uk" u="sng">
                <a:solidFill>
                  <a:srgbClr val="1155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«Здорова тарілка».</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Хід вправи</a:t>
            </a:r>
            <a:endParaRPr b="1">
              <a:solidFill>
                <a:schemeClr val="dk1"/>
              </a:solidFill>
              <a:latin typeface="Open Sans"/>
              <a:ea typeface="Open Sans"/>
              <a:cs typeface="Open Sans"/>
              <a:sym typeface="Open Sans"/>
            </a:endParaRPr>
          </a:p>
          <a:p>
            <a:pPr marL="457200" lvl="0" indent="-298450" algn="l" rtl="0">
              <a:lnSpc>
                <a:spcPct val="115000"/>
              </a:lnSpc>
              <a:spcBef>
                <a:spcPts val="120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Розділіть учнів та учениць на 3–4 команди залежно від кількості дітей у класі.</a:t>
            </a:r>
            <a:endParaRPr b="1">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Роздайте кожній команді аркуші паперу та ручки.</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Запропонуйте дітям вибрати «писаря», який записуватиме ідеї, і спікера, який представить результати.</a:t>
            </a:r>
            <a:endParaRPr b="1">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Учні й учениці в командах обговорюють, які продукти вони хотіли б додати до кожного прийому їжі.</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Кожна команда створює розклад за зразком:</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Сніданок:</a:t>
            </a:r>
            <a:r>
              <a:rPr lang="uk">
                <a:solidFill>
                  <a:schemeClr val="dk1"/>
                </a:solidFill>
                <a:latin typeface="Open Sans"/>
                <a:ea typeface="Open Sans"/>
                <a:cs typeface="Open Sans"/>
                <a:sym typeface="Open Sans"/>
              </a:rPr>
              <a:t> 08:00 (каша, кисломолочний сир, сирники, яблуко);</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Перекус:</a:t>
            </a:r>
            <a:r>
              <a:rPr lang="uk">
                <a:solidFill>
                  <a:schemeClr val="dk1"/>
                </a:solidFill>
                <a:latin typeface="Open Sans"/>
                <a:ea typeface="Open Sans"/>
                <a:cs typeface="Open Sans"/>
                <a:sym typeface="Open Sans"/>
              </a:rPr>
              <a:t> 10:30 (банан, горіхи);</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Обід:</a:t>
            </a:r>
            <a:r>
              <a:rPr lang="uk">
                <a:solidFill>
                  <a:schemeClr val="dk1"/>
                </a:solidFill>
                <a:latin typeface="Open Sans"/>
                <a:ea typeface="Open Sans"/>
                <a:cs typeface="Open Sans"/>
                <a:sym typeface="Open Sans"/>
              </a:rPr>
              <a:t> 13:00 (суп, гречка з курячим філе, салат);</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Перекус:</a:t>
            </a:r>
            <a:r>
              <a:rPr lang="uk">
                <a:solidFill>
                  <a:schemeClr val="dk1"/>
                </a:solidFill>
                <a:latin typeface="Open Sans"/>
                <a:ea typeface="Open Sans"/>
                <a:cs typeface="Open Sans"/>
                <a:sym typeface="Open Sans"/>
              </a:rPr>
              <a:t> 16:00 (хлібець зі шматочком сиру та перцем);</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Вечеря:</a:t>
            </a:r>
            <a:r>
              <a:rPr lang="uk">
                <a:solidFill>
                  <a:schemeClr val="dk1"/>
                </a:solidFill>
                <a:latin typeface="Open Sans"/>
                <a:ea typeface="Open Sans"/>
                <a:cs typeface="Open Sans"/>
                <a:sym typeface="Open Sans"/>
              </a:rPr>
              <a:t> 19:00 (запечена риба, овочі на пару).</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a:solidFill>
                  <a:schemeClr val="dk1"/>
                </a:solidFill>
                <a:latin typeface="Open Sans"/>
                <a:ea typeface="Open Sans"/>
                <a:cs typeface="Open Sans"/>
                <a:sym typeface="Open Sans"/>
              </a:rPr>
              <a:t>          Вчитель може переглянути додаткові зразки здорового меню на день у Матеріалі для уроку. </a:t>
            </a:r>
            <a:endParaRPr>
              <a:solidFill>
                <a:schemeClr val="dk1"/>
              </a:solidFill>
              <a:latin typeface="Open Sans"/>
              <a:ea typeface="Open Sans"/>
              <a:cs typeface="Open Sans"/>
              <a:sym typeface="Open Sans"/>
            </a:endParaRPr>
          </a:p>
          <a:p>
            <a:pPr marL="457200" lvl="0" indent="-298450" algn="l" rtl="0">
              <a:lnSpc>
                <a:spcPct val="115000"/>
              </a:lnSpc>
              <a:spcBef>
                <a:spcPts val="120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Щоб у дітей були ідеї, з чого розпочати, можна дати їм список зі стравами </a:t>
            </a:r>
            <a:r>
              <a:rPr lang="uk" i="1">
                <a:solidFill>
                  <a:schemeClr val="dk1"/>
                </a:solidFill>
                <a:latin typeface="Open Sans"/>
                <a:ea typeface="Open Sans"/>
                <a:cs typeface="Open Sans"/>
                <a:sym typeface="Open Sans"/>
              </a:rPr>
              <a:t>(Див. Матеріали для уроку</a:t>
            </a:r>
            <a:r>
              <a:rPr lang="uk">
                <a:solidFill>
                  <a:schemeClr val="dk1"/>
                </a:solidFill>
                <a:latin typeface="Open Sans"/>
                <a:ea typeface="Open Sans"/>
                <a:cs typeface="Open Sans"/>
                <a:sym typeface="Open Sans"/>
              </a:rPr>
              <a:t>). Також вони можуть додавати свої варіанти.</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Спікер/-ка від команди презентує результати.</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Після цього діти з інших команд мають подумати й відповісти на запитання:</a:t>
            </a:r>
            <a:endParaRPr>
              <a:solidFill>
                <a:schemeClr val="dk1"/>
              </a:solidFill>
              <a:latin typeface="Open Sans"/>
              <a:ea typeface="Open Sans"/>
              <a:cs typeface="Open Sans"/>
              <a:sym typeface="Open Sans"/>
            </a:endParaRPr>
          </a:p>
          <a:p>
            <a:pPr marL="9144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Чи відповідає цей розклад принципам здорового харчування?</a:t>
            </a:r>
            <a:endParaRPr>
              <a:solidFill>
                <a:schemeClr val="dk1"/>
              </a:solidFill>
              <a:latin typeface="Open Sans"/>
              <a:ea typeface="Open Sans"/>
              <a:cs typeface="Open Sans"/>
              <a:sym typeface="Open Sans"/>
            </a:endParaRPr>
          </a:p>
          <a:p>
            <a:pPr marL="9144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Чи достатньо енергії дають запропоновані продукти?</a:t>
            </a:r>
            <a:endParaRPr>
              <a:solidFill>
                <a:schemeClr val="dk1"/>
              </a:solidFill>
              <a:latin typeface="Open Sans"/>
              <a:ea typeface="Open Sans"/>
              <a:cs typeface="Open Sans"/>
              <a:sym typeface="Open Sans"/>
            </a:endParaRPr>
          </a:p>
          <a:p>
            <a:pPr marL="457200" lvl="0" indent="0" algn="l" rtl="0">
              <a:lnSpc>
                <a:spcPct val="115000"/>
              </a:lnSpc>
              <a:spcBef>
                <a:spcPts val="1200"/>
              </a:spcBef>
              <a:spcAft>
                <a:spcPts val="1200"/>
              </a:spcAft>
              <a:buNone/>
            </a:pPr>
            <a:r>
              <a:rPr lang="uk">
                <a:solidFill>
                  <a:schemeClr val="dk1"/>
                </a:solidFill>
                <a:latin typeface="Open Sans"/>
                <a:ea typeface="Open Sans"/>
                <a:cs typeface="Open Sans"/>
                <a:sym typeface="Open Sans"/>
              </a:rPr>
              <a:t>Учитель/-ка коментує роботу кожної команди, звертаючи увагу на правильність розподілу прийомів їжі та збалансованість раціону.</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1ea239bd7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1ea239bd7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Назвіть 3 корисні варіанти перекусу? </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Що ви точно не робитимете після вивченого на цьому уроці?</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Що тепер ви робитимете інакше, коли будете їсти поза домом?</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33c966a119_1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33c966a119_1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2dcf36f9d5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2dcf36f9d5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f9488a8e0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2f9488a8e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❓Як думаєте, чи їсте ви «в ритмі»? Як часто потрібно їсти?</a:t>
            </a:r>
            <a:endParaRPr i="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2dcf36f9d5_6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2dcf36f9d5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2dcf36f9d5_6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dcf36f9d5_6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a:solidFill>
                  <a:schemeClr val="dk1"/>
                </a:solidFill>
                <a:latin typeface="Open Sans"/>
                <a:ea typeface="Open Sans"/>
                <a:cs typeface="Open Sans"/>
                <a:sym typeface="Open Sans"/>
              </a:rPr>
              <a:t>❓Учитель/-ка вітається з дітьми й ставить їм запитання:</a:t>
            </a:r>
            <a:endParaRPr>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Які звички з </a:t>
            </a:r>
            <a:r>
              <a:rPr lang="uk" i="1" u="sng">
                <a:solidFill>
                  <a:srgbClr val="1155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«Мапи смачних пригод»</a:t>
            </a:r>
            <a:r>
              <a:rPr lang="uk" i="1">
                <a:solidFill>
                  <a:schemeClr val="dk1"/>
                </a:solidFill>
                <a:latin typeface="Open Sans"/>
                <a:ea typeface="Open Sans"/>
                <a:cs typeface="Open Sans"/>
                <a:sym typeface="Open Sans"/>
              </a:rPr>
              <a:t> ви тренували?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Скільки смакобалів змогли назбирати?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Чи було це складно?</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З якими викликами ви стикнулися? Чому?</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Як ви впоралися з цими викликами?</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2dcf36f9d5_6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2dcf36f9d5_6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f9488a8e0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2f9488a8e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❓Як думаєте, чи їсте ви «в ритмі»? Як часто потрібно їсти?</a:t>
            </a:r>
            <a:endParaRPr i="1"/>
          </a:p>
        </p:txBody>
      </p:sp>
    </p:spTree>
    <p:extLst>
      <p:ext uri="{BB962C8B-B14F-4D97-AF65-F5344CB8AC3E}">
        <p14:creationId xmlns:p14="http://schemas.microsoft.com/office/powerpoint/2010/main" val="195271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204454c418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204454c418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Розгляньмо</a:t>
            </a:r>
            <a:r>
              <a:rPr lang="uk" b="1" i="1">
                <a:solidFill>
                  <a:schemeClr val="dk1"/>
                </a:solidFill>
                <a:latin typeface="Open Sans"/>
                <a:ea typeface="Open Sans"/>
                <a:cs typeface="Open Sans"/>
                <a:sym typeface="Open Sans"/>
              </a:rPr>
              <a:t> основні прийоми їжі </a:t>
            </a:r>
            <a:r>
              <a:rPr lang="uk" i="1">
                <a:solidFill>
                  <a:schemeClr val="dk1"/>
                </a:solidFill>
                <a:latin typeface="Open Sans"/>
                <a:ea typeface="Open Sans"/>
                <a:cs typeface="Open Sans"/>
                <a:sym typeface="Open Sans"/>
              </a:rPr>
              <a:t>та чому вони важливі.</a:t>
            </a:r>
            <a:br>
              <a:rPr lang="uk" i="1">
                <a:solidFill>
                  <a:schemeClr val="dk1"/>
                </a:solidFill>
                <a:latin typeface="Open Sans"/>
                <a:ea typeface="Open Sans"/>
                <a:cs typeface="Open Sans"/>
                <a:sym typeface="Open Sans"/>
              </a:rPr>
            </a:b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Сніданок — це найважливіший прийом їжі. Він починає наш день і дає енергію на уроки, спорт та інші справи. Якщо ви пропустите сніданок, вам буде складніше зосередитися, з’явиться втома та навіть дратівливість.</a:t>
            </a:r>
            <a:endParaRPr i="1">
              <a:solidFill>
                <a:schemeClr val="dk1"/>
              </a:solidFill>
            </a:endParaRPr>
          </a:p>
          <a:p>
            <a:pPr marL="45720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a:t>
            </a:r>
            <a:r>
              <a:rPr lang="uk" i="1">
                <a:solidFill>
                  <a:schemeClr val="dk1"/>
                </a:solidFill>
                <a:latin typeface="Open Sans"/>
                <a:ea typeface="Open Sans"/>
                <a:cs typeface="Open Sans"/>
                <a:sym typeface="Open Sans"/>
              </a:rPr>
              <a:t>Тож які варіанти сніданків найкорисніші? </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Радимо віддавати перевагу </a:t>
            </a:r>
            <a:r>
              <a:rPr lang="uk" b="1" i="1">
                <a:solidFill>
                  <a:schemeClr val="dk1"/>
                </a:solidFill>
                <a:latin typeface="Open Sans"/>
                <a:ea typeface="Open Sans"/>
                <a:cs typeface="Open Sans"/>
                <a:sym typeface="Open Sans"/>
              </a:rPr>
              <a:t>несолодким сніданкам. </a:t>
            </a:r>
            <a:r>
              <a:rPr lang="uk" i="1">
                <a:solidFill>
                  <a:schemeClr val="dk1"/>
                </a:solidFill>
                <a:latin typeface="Open Sans"/>
                <a:ea typeface="Open Sans"/>
                <a:cs typeface="Open Sans"/>
                <a:sym typeface="Open Sans"/>
              </a:rPr>
              <a:t>Адже солодкі сніданки сприяють швидкому підвищенню рівня цукру в крові й потім — швидкому зниженню (через що людина зголодніє швидше). Це впливає і на настрій, і на фізичний стан. Отже, щоб мати високий рівень енергії протягом дня, варто вибрати несолодкий поживний сніданок.</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Наприклад, такий варіант легкого та поживного сніданку за методом «здорової тарілки»: пшоняна каша (складні вуглеводи) з омлетом (білки), овочевим салатом та волоськими горіхами (корисні жири).</a:t>
            </a:r>
            <a:endParaRPr i="1">
              <a:solidFill>
                <a:schemeClr val="dk1"/>
              </a:solidFill>
              <a:latin typeface="Open Sans"/>
              <a:ea typeface="Open Sans"/>
              <a:cs typeface="Open Sans"/>
              <a:sym typeface="Open Sans"/>
            </a:endParaRPr>
          </a:p>
          <a:p>
            <a:pPr marL="457200" lvl="0" indent="0" algn="l" rtl="0">
              <a:lnSpc>
                <a:spcPct val="115000"/>
              </a:lnSpc>
              <a:spcBef>
                <a:spcPts val="1200"/>
              </a:spcBef>
              <a:spcAft>
                <a:spcPts val="1200"/>
              </a:spcAft>
              <a:buNone/>
            </a:pPr>
            <a:r>
              <a:rPr lang="uk" b="1" i="1">
                <a:solidFill>
                  <a:schemeClr val="dk1"/>
                </a:solidFill>
                <a:latin typeface="Open Sans"/>
                <a:ea typeface="Open Sans"/>
                <a:cs typeface="Open Sans"/>
                <a:sym typeface="Open Sans"/>
              </a:rPr>
              <a:t>❓А який ваш улюблений сніданок?</a:t>
            </a:r>
            <a:endParaRPr i="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204454c418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204454c418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uk" b="1">
                <a:solidFill>
                  <a:schemeClr val="dk1"/>
                </a:solidFill>
              </a:rPr>
              <a:t>Обід — 35 % денного раціону:</a:t>
            </a:r>
            <a:br>
              <a:rPr lang="uk" b="1">
                <a:solidFill>
                  <a:schemeClr val="dk1"/>
                </a:solidFill>
              </a:rPr>
            </a:br>
            <a:r>
              <a:rPr lang="uk" i="1">
                <a:solidFill>
                  <a:schemeClr val="dk1"/>
                </a:solidFill>
              </a:rPr>
              <a:t>Обід — це не менш важливий прийом їжі, який забезпечує найбільше енергії. Уявіть, що ви вже попрацювали в першій половині дня, і ваш організм хоче «поповнити запаси». Обід має бути збалансованим: овочі (з них краще розпочинати), крупи, білкові продукти, наприклад, м’ясо чи риба.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2f836f4c1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2f836f4c1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rPr>
              <a:t>Вчитель/ка наводить приклад корисного обіду</a:t>
            </a:r>
            <a:endParaRPr i="1">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2f9488a8e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2f9488a8e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uk" i="1">
                <a:solidFill>
                  <a:schemeClr val="dk1"/>
                </a:solidFill>
              </a:rPr>
              <a:t>Вчитель/ка</a:t>
            </a:r>
            <a:r>
              <a:rPr lang="uk" i="1">
                <a:solidFill>
                  <a:schemeClr val="dk1"/>
                </a:solidFill>
                <a:latin typeface="Open Sans"/>
                <a:ea typeface="Open Sans"/>
                <a:cs typeface="Open Sans"/>
                <a:sym typeface="Open Sans"/>
              </a:rPr>
              <a:t> задає запитання дітям</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204454c418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204454c418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Вечеря — 25 % денного раціону</a:t>
            </a:r>
            <a:br>
              <a:rPr lang="uk" b="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Вечеря — це легкий і корисний прийом їжі. Якщо ви їсте надмірні порції ввечері або надто важкі продукти, це може погано вплинути на ваш сон. Краще вибрати щось легке: овочевий салат із курячим філе або запечену рибу з гарніром. Для вечері не підходять страви, які шлунку складно перетравити (наприклад, смажене м'ясо, печінка та копченості). Їсти вечерю рекомендовано не пізніше ніж за 3–4 год до сну.</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b="1">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EC500">
            <a:alpha val="188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gi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znaimo-game.com.ua/our-map/" TargetMode="External"/><Relationship Id="rId4" Type="http://schemas.openxmlformats.org/officeDocument/2006/relationships/hyperlink" Target="https://t.me/healthy_habit_bot"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4.png"/><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6.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2" Type="http://schemas.openxmlformats.org/officeDocument/2006/relationships/hyperlink" Target="https://study.ed-era.com/uk/courses/course/6287?gad_source=1&amp;gclid=Cj0KCQiA2oW-BhC2ARIsADSIAWoTbhxxgCLQfAwHMUxxNWSVDPvh6RxxpDsWK86s4GH8qYrlEVc_sJAaAvnlEALw_wcB"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23385" y="1664192"/>
            <a:ext cx="4946199" cy="1908567"/>
          </a:xfrm>
          <a:prstGeom prst="rect">
            <a:avLst/>
          </a:prstGeom>
        </p:spPr>
        <p:txBody>
          <a:bodyPr spcFirstLastPara="1" wrap="square" lIns="91425" tIns="91425" rIns="91425" bIns="91425" anchor="b" anchorCtr="0">
            <a:noAutofit/>
          </a:bodyPr>
          <a:lstStyle/>
          <a:p>
            <a:pPr lvl="0">
              <a:lnSpc>
                <a:spcPct val="115000"/>
              </a:lnSpc>
              <a:spcBef>
                <a:spcPts val="1400"/>
              </a:spcBef>
              <a:spcAft>
                <a:spcPts val="400"/>
              </a:spcAft>
              <a:buSzPts val="1100"/>
            </a:pPr>
            <a:br>
              <a:rPr lang="ru-RU" sz="3200" b="1" dirty="0">
                <a:solidFill>
                  <a:schemeClr val="lt1"/>
                </a:solidFill>
                <a:latin typeface="Raleway"/>
                <a:ea typeface="Raleway"/>
                <a:cs typeface="Aharoni" panose="02010803020104030203" pitchFamily="2" charset="-79"/>
                <a:sym typeface="Raleway"/>
              </a:rPr>
            </a:br>
            <a:br>
              <a:rPr lang="ru-RU" sz="3200" b="1" dirty="0">
                <a:solidFill>
                  <a:schemeClr val="lt1"/>
                </a:solidFill>
                <a:latin typeface="Raleway"/>
                <a:ea typeface="Raleway"/>
                <a:cs typeface="Aharoni" panose="02010803020104030203" pitchFamily="2" charset="-79"/>
                <a:sym typeface="Raleway"/>
              </a:rPr>
            </a:br>
            <a:br>
              <a:rPr lang="ru-RU" sz="3200" b="1" dirty="0">
                <a:solidFill>
                  <a:schemeClr val="lt1"/>
                </a:solidFill>
                <a:latin typeface="Raleway"/>
                <a:ea typeface="Raleway"/>
                <a:cs typeface="Aharoni" panose="02010803020104030203" pitchFamily="2" charset="-79"/>
                <a:sym typeface="Raleway"/>
              </a:rPr>
            </a:br>
            <a:r>
              <a:rPr lang="ru-RU" sz="3200" b="1" dirty="0">
                <a:solidFill>
                  <a:schemeClr val="lt1"/>
                </a:solidFill>
                <a:latin typeface="Raleway"/>
                <a:ea typeface="Raleway"/>
                <a:cs typeface="Aharoni" panose="02010803020104030203" pitchFamily="2" charset="-79"/>
                <a:sym typeface="Raleway"/>
              </a:rPr>
              <a:t>Брифінг: «</a:t>
            </a:r>
            <a:r>
              <a:rPr lang="ru-RU" sz="3200" b="1" dirty="0" err="1">
                <a:solidFill>
                  <a:schemeClr val="lt1"/>
                </a:solidFill>
                <a:latin typeface="Raleway"/>
                <a:ea typeface="Raleway"/>
                <a:cs typeface="Aharoni" panose="02010803020104030203" pitchFamily="2" charset="-79"/>
                <a:sym typeface="Raleway"/>
              </a:rPr>
              <a:t>Основи</a:t>
            </a:r>
            <a:r>
              <a:rPr lang="ru-RU" sz="3200" b="1" dirty="0">
                <a:solidFill>
                  <a:schemeClr val="lt1"/>
                </a:solidFill>
                <a:latin typeface="Raleway"/>
                <a:ea typeface="Raleway"/>
                <a:cs typeface="Aharoni" panose="02010803020104030203" pitchFamily="2" charset="-79"/>
                <a:sym typeface="Raleway"/>
              </a:rPr>
              <a:t> здорового </a:t>
            </a:r>
            <a:r>
              <a:rPr lang="ru-RU" sz="3200" b="1" dirty="0" err="1">
                <a:solidFill>
                  <a:schemeClr val="lt1"/>
                </a:solidFill>
                <a:latin typeface="Raleway"/>
                <a:ea typeface="Raleway"/>
                <a:cs typeface="Aharoni" panose="02010803020104030203" pitchFamily="2" charset="-79"/>
                <a:sym typeface="Raleway"/>
              </a:rPr>
              <a:t>харчування</a:t>
            </a:r>
            <a:r>
              <a:rPr lang="ru-RU" sz="3200" b="1" dirty="0">
                <a:solidFill>
                  <a:schemeClr val="lt1"/>
                </a:solidFill>
                <a:latin typeface="Raleway"/>
                <a:ea typeface="Raleway"/>
                <a:cs typeface="Aharoni" panose="02010803020104030203" pitchFamily="2" charset="-79"/>
                <a:sym typeface="Raleway"/>
              </a:rPr>
              <a:t>: </a:t>
            </a:r>
            <a:r>
              <a:rPr lang="ru-RU" sz="3200" b="1" dirty="0" err="1">
                <a:solidFill>
                  <a:schemeClr val="lt1"/>
                </a:solidFill>
                <a:latin typeface="Raleway"/>
                <a:ea typeface="Raleway"/>
                <a:cs typeface="Aharoni" panose="02010803020104030203" pitchFamily="2" charset="-79"/>
                <a:sym typeface="Raleway"/>
              </a:rPr>
              <a:t>прості</a:t>
            </a:r>
            <a:r>
              <a:rPr lang="ru-RU" sz="3200" b="1" dirty="0">
                <a:solidFill>
                  <a:schemeClr val="lt1"/>
                </a:solidFill>
                <a:latin typeface="Raleway"/>
                <a:ea typeface="Raleway"/>
                <a:cs typeface="Aharoni" panose="02010803020104030203" pitchFamily="2" charset="-79"/>
                <a:sym typeface="Raleway"/>
              </a:rPr>
              <a:t> кроки до </a:t>
            </a:r>
            <a:r>
              <a:rPr lang="ru-RU" sz="3200" b="1" dirty="0" err="1">
                <a:solidFill>
                  <a:schemeClr val="lt1"/>
                </a:solidFill>
                <a:latin typeface="Raleway"/>
                <a:ea typeface="Raleway"/>
                <a:cs typeface="Aharoni" panose="02010803020104030203" pitchFamily="2" charset="-79"/>
                <a:sym typeface="Raleway"/>
              </a:rPr>
              <a:t>змін</a:t>
            </a:r>
            <a:r>
              <a:rPr lang="ru-RU" sz="3200" b="1" dirty="0">
                <a:solidFill>
                  <a:schemeClr val="lt1"/>
                </a:solidFill>
                <a:latin typeface="Raleway"/>
                <a:ea typeface="Raleway"/>
                <a:cs typeface="Aharoni" panose="02010803020104030203" pitchFamily="2" charset="-79"/>
                <a:sym typeface="Raleway"/>
              </a:rPr>
              <a:t>»</a:t>
            </a:r>
            <a:endParaRPr sz="3200" dirty="0">
              <a:solidFill>
                <a:schemeClr val="lt1"/>
              </a:solidFill>
              <a:latin typeface="Aharoni" panose="02010803020104030203" pitchFamily="2" charset="-79"/>
              <a:ea typeface="Raleway"/>
              <a:cs typeface="Aharoni" panose="02010803020104030203" pitchFamily="2" charset="-79"/>
              <a:sym typeface="Raleway"/>
            </a:endParaRPr>
          </a:p>
        </p:txBody>
      </p:sp>
      <p:pic>
        <p:nvPicPr>
          <p:cNvPr id="56" name="Google Shape;56;p13"/>
          <p:cNvPicPr preferRelativeResize="0"/>
          <p:nvPr/>
        </p:nvPicPr>
        <p:blipFill>
          <a:blip r:embed="rId3">
            <a:alphaModFix/>
          </a:blip>
          <a:stretch>
            <a:fillRect/>
          </a:stretch>
        </p:blipFill>
        <p:spPr>
          <a:xfrm flipH="1">
            <a:off x="7247849" y="158250"/>
            <a:ext cx="1659813" cy="2573276"/>
          </a:xfrm>
          <a:prstGeom prst="rect">
            <a:avLst/>
          </a:prstGeom>
          <a:noFill/>
          <a:ln>
            <a:noFill/>
          </a:ln>
        </p:spPr>
      </p:pic>
      <p:pic>
        <p:nvPicPr>
          <p:cNvPr id="57" name="Google Shape;57;p13"/>
          <p:cNvPicPr preferRelativeResize="0"/>
          <p:nvPr/>
        </p:nvPicPr>
        <p:blipFill>
          <a:blip r:embed="rId4">
            <a:alphaModFix/>
          </a:blip>
          <a:stretch>
            <a:fillRect/>
          </a:stretch>
        </p:blipFill>
        <p:spPr>
          <a:xfrm>
            <a:off x="6679172" y="379284"/>
            <a:ext cx="474674" cy="538776"/>
          </a:xfrm>
          <a:prstGeom prst="rect">
            <a:avLst/>
          </a:prstGeom>
          <a:noFill/>
          <a:ln>
            <a:noFill/>
          </a:ln>
        </p:spPr>
      </p:pic>
      <p:pic>
        <p:nvPicPr>
          <p:cNvPr id="58" name="Google Shape;58;p13"/>
          <p:cNvPicPr preferRelativeResize="0"/>
          <p:nvPr/>
        </p:nvPicPr>
        <p:blipFill>
          <a:blip r:embed="rId5">
            <a:alphaModFix/>
          </a:blip>
          <a:stretch>
            <a:fillRect/>
          </a:stretch>
        </p:blipFill>
        <p:spPr>
          <a:xfrm rot="-1464226">
            <a:off x="5222188" y="376777"/>
            <a:ext cx="1519755" cy="2136218"/>
          </a:xfrm>
          <a:prstGeom prst="rect">
            <a:avLst/>
          </a:prstGeom>
          <a:noFill/>
          <a:ln>
            <a:noFill/>
          </a:ln>
        </p:spPr>
      </p:pic>
      <p:pic>
        <p:nvPicPr>
          <p:cNvPr id="59" name="Google Shape;59;p13"/>
          <p:cNvPicPr preferRelativeResize="0"/>
          <p:nvPr/>
        </p:nvPicPr>
        <p:blipFill>
          <a:blip r:embed="rId6">
            <a:alphaModFix/>
          </a:blip>
          <a:stretch>
            <a:fillRect/>
          </a:stretch>
        </p:blipFill>
        <p:spPr>
          <a:xfrm rot="-2385130" flipH="1">
            <a:off x="5682574" y="2510141"/>
            <a:ext cx="1842402" cy="1135971"/>
          </a:xfrm>
          <a:prstGeom prst="rect">
            <a:avLst/>
          </a:prstGeom>
          <a:noFill/>
          <a:ln>
            <a:noFill/>
          </a:ln>
        </p:spPr>
      </p:pic>
      <p:pic>
        <p:nvPicPr>
          <p:cNvPr id="60" name="Google Shape;60;p13"/>
          <p:cNvPicPr preferRelativeResize="0"/>
          <p:nvPr/>
        </p:nvPicPr>
        <p:blipFill>
          <a:blip r:embed="rId7">
            <a:alphaModFix/>
          </a:blip>
          <a:stretch>
            <a:fillRect/>
          </a:stretch>
        </p:blipFill>
        <p:spPr>
          <a:xfrm>
            <a:off x="6821920" y="2952559"/>
            <a:ext cx="2142889" cy="1930526"/>
          </a:xfrm>
          <a:prstGeom prst="rect">
            <a:avLst/>
          </a:prstGeom>
          <a:noFill/>
          <a:ln>
            <a:noFill/>
          </a:ln>
        </p:spPr>
      </p:pic>
      <p:pic>
        <p:nvPicPr>
          <p:cNvPr id="61" name="Google Shape;61;p13"/>
          <p:cNvPicPr preferRelativeResize="0"/>
          <p:nvPr/>
        </p:nvPicPr>
        <p:blipFill>
          <a:blip r:embed="rId4">
            <a:alphaModFix/>
          </a:blip>
          <a:stretch>
            <a:fillRect/>
          </a:stretch>
        </p:blipFill>
        <p:spPr>
          <a:xfrm rot="2010281">
            <a:off x="8589453" y="2116346"/>
            <a:ext cx="305116" cy="3463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A7DC44-7EF2-4B23-83B9-31623197AB15}"/>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7940C08-42C7-4EF0-A9AC-3CC18B440FF5}"/>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9B004DA7-44D7-43BB-B85C-63D5A0BE57A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86647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DA1AF0-87CF-4807-B03A-6496FEFA2956}"/>
              </a:ext>
            </a:extLst>
          </p:cNvPr>
          <p:cNvSpPr>
            <a:spLocks noGrp="1"/>
          </p:cNvSpPr>
          <p:nvPr>
            <p:ph type="title"/>
          </p:nvPr>
        </p:nvSpPr>
        <p:spPr>
          <a:xfrm>
            <a:off x="679938" y="187569"/>
            <a:ext cx="4712677" cy="539262"/>
          </a:xfrm>
        </p:spPr>
        <p:txBody>
          <a:bodyPr>
            <a:normAutofit fontScale="90000"/>
          </a:bodyPr>
          <a:lstStyle/>
          <a:p>
            <a:pPr algn="ctr"/>
            <a:r>
              <a:rPr lang="uk-UA" b="1" dirty="0">
                <a:solidFill>
                  <a:srgbClr val="00B050"/>
                </a:solidFill>
              </a:rPr>
              <a:t>ВІТАМІНИ І ЗДОРОВ</a:t>
            </a:r>
            <a:r>
              <a:rPr lang="uk-UA" b="1" dirty="0">
                <a:solidFill>
                  <a:srgbClr val="00B050"/>
                </a:solidFill>
                <a:latin typeface="Calibri" panose="020F0502020204030204" pitchFamily="34" charset="0"/>
                <a:cs typeface="Calibri" panose="020F0502020204030204" pitchFamily="34" charset="0"/>
              </a:rPr>
              <a:t>'</a:t>
            </a:r>
            <a:r>
              <a:rPr lang="uk-UA" b="1" dirty="0">
                <a:solidFill>
                  <a:srgbClr val="00B050"/>
                </a:solidFill>
              </a:rPr>
              <a:t>Я</a:t>
            </a:r>
            <a:endParaRPr lang="ru-RU" b="1" dirty="0">
              <a:solidFill>
                <a:srgbClr val="00B050"/>
              </a:solidFill>
            </a:endParaRPr>
          </a:p>
        </p:txBody>
      </p:sp>
      <p:pic>
        <p:nvPicPr>
          <p:cNvPr id="5" name="Рисунок 4">
            <a:extLst>
              <a:ext uri="{FF2B5EF4-FFF2-40B4-BE49-F238E27FC236}">
                <a16:creationId xmlns:a16="http://schemas.microsoft.com/office/drawing/2014/main" id="{9B7DA3C6-FAA5-4960-BC0E-626F4B2B7B39}"/>
              </a:ext>
            </a:extLst>
          </p:cNvPr>
          <p:cNvPicPr>
            <a:picLocks noChangeAspect="1"/>
          </p:cNvPicPr>
          <p:nvPr/>
        </p:nvPicPr>
        <p:blipFill>
          <a:blip r:embed="rId2"/>
          <a:stretch>
            <a:fillRect/>
          </a:stretch>
        </p:blipFill>
        <p:spPr>
          <a:xfrm>
            <a:off x="5715000" y="0"/>
            <a:ext cx="3429000" cy="5143500"/>
          </a:xfrm>
          <a:prstGeom prst="rect">
            <a:avLst/>
          </a:prstGeom>
        </p:spPr>
      </p:pic>
      <p:sp>
        <p:nvSpPr>
          <p:cNvPr id="3" name="Текст 2">
            <a:extLst>
              <a:ext uri="{FF2B5EF4-FFF2-40B4-BE49-F238E27FC236}">
                <a16:creationId xmlns:a16="http://schemas.microsoft.com/office/drawing/2014/main" id="{C267886A-EE0D-4493-817B-90F2096779D0}"/>
              </a:ext>
            </a:extLst>
          </p:cNvPr>
          <p:cNvSpPr>
            <a:spLocks noGrp="1"/>
          </p:cNvSpPr>
          <p:nvPr>
            <p:ph type="body" idx="1"/>
          </p:nvPr>
        </p:nvSpPr>
        <p:spPr>
          <a:xfrm>
            <a:off x="0" y="726831"/>
            <a:ext cx="5715000" cy="4416669"/>
          </a:xfrm>
        </p:spPr>
        <p:txBody>
          <a:bodyPr>
            <a:normAutofit fontScale="92500" lnSpcReduction="20000"/>
          </a:bodyPr>
          <a:lstStyle/>
          <a:p>
            <a:r>
              <a:rPr lang="ru-RU" dirty="0" err="1">
                <a:solidFill>
                  <a:schemeClr val="tx1"/>
                </a:solidFill>
              </a:rPr>
              <a:t>Вітаміни</a:t>
            </a:r>
            <a:r>
              <a:rPr lang="ru-RU" dirty="0">
                <a:solidFill>
                  <a:schemeClr val="tx1"/>
                </a:solidFill>
              </a:rPr>
              <a:t> та </a:t>
            </a:r>
            <a:r>
              <a:rPr lang="ru-RU" dirty="0" err="1">
                <a:solidFill>
                  <a:schemeClr val="tx1"/>
                </a:solidFill>
              </a:rPr>
              <a:t>мікроелементи</a:t>
            </a:r>
            <a:r>
              <a:rPr lang="ru-RU" dirty="0">
                <a:solidFill>
                  <a:schemeClr val="tx1"/>
                </a:solidFill>
              </a:rPr>
              <a:t> </a:t>
            </a:r>
            <a:r>
              <a:rPr lang="ru-RU" dirty="0" err="1">
                <a:solidFill>
                  <a:schemeClr val="tx1"/>
                </a:solidFill>
              </a:rPr>
              <a:t>відіграють</a:t>
            </a:r>
            <a:r>
              <a:rPr lang="ru-RU" dirty="0">
                <a:solidFill>
                  <a:schemeClr val="tx1"/>
                </a:solidFill>
              </a:rPr>
              <a:t> </a:t>
            </a:r>
            <a:r>
              <a:rPr lang="ru-RU" dirty="0" err="1">
                <a:solidFill>
                  <a:schemeClr val="tx1"/>
                </a:solidFill>
              </a:rPr>
              <a:t>важливу</a:t>
            </a:r>
            <a:r>
              <a:rPr lang="ru-RU" dirty="0">
                <a:solidFill>
                  <a:schemeClr val="tx1"/>
                </a:solidFill>
              </a:rPr>
              <a:t> роль у </a:t>
            </a:r>
            <a:r>
              <a:rPr lang="ru-RU" dirty="0" err="1">
                <a:solidFill>
                  <a:schemeClr val="tx1"/>
                </a:solidFill>
              </a:rPr>
              <a:t>підтримці</a:t>
            </a:r>
            <a:r>
              <a:rPr lang="ru-RU" dirty="0">
                <a:solidFill>
                  <a:schemeClr val="tx1"/>
                </a:solidFill>
              </a:rPr>
              <a:t> </a:t>
            </a:r>
            <a:r>
              <a:rPr lang="ru-RU" dirty="0" err="1">
                <a:solidFill>
                  <a:schemeClr val="tx1"/>
                </a:solidFill>
              </a:rPr>
              <a:t>здоров'я</a:t>
            </a:r>
            <a:r>
              <a:rPr lang="ru-RU" dirty="0">
                <a:solidFill>
                  <a:schemeClr val="tx1"/>
                </a:solidFill>
              </a:rPr>
              <a:t> </a:t>
            </a:r>
            <a:r>
              <a:rPr lang="ru-RU" dirty="0" err="1">
                <a:solidFill>
                  <a:schemeClr val="tx1"/>
                </a:solidFill>
              </a:rPr>
              <a:t>людини</a:t>
            </a:r>
            <a:r>
              <a:rPr lang="ru-RU" dirty="0">
                <a:solidFill>
                  <a:schemeClr val="tx1"/>
                </a:solidFill>
              </a:rPr>
              <a:t>. На жаль, в </a:t>
            </a:r>
            <a:r>
              <a:rPr lang="ru-RU" dirty="0" err="1">
                <a:solidFill>
                  <a:schemeClr val="tx1"/>
                </a:solidFill>
              </a:rPr>
              <a:t>Україні</a:t>
            </a:r>
            <a:r>
              <a:rPr lang="ru-RU" dirty="0">
                <a:solidFill>
                  <a:schemeClr val="tx1"/>
                </a:solidFill>
              </a:rPr>
              <a:t> </a:t>
            </a:r>
            <a:r>
              <a:rPr lang="ru-RU" dirty="0" err="1">
                <a:solidFill>
                  <a:schemeClr val="tx1"/>
                </a:solidFill>
              </a:rPr>
              <a:t>спостерігається</a:t>
            </a:r>
            <a:r>
              <a:rPr lang="ru-RU" dirty="0">
                <a:solidFill>
                  <a:schemeClr val="tx1"/>
                </a:solidFill>
              </a:rPr>
              <a:t> </a:t>
            </a:r>
            <a:r>
              <a:rPr lang="ru-RU" dirty="0" err="1">
                <a:solidFill>
                  <a:schemeClr val="tx1"/>
                </a:solidFill>
              </a:rPr>
              <a:t>значний</a:t>
            </a:r>
            <a:r>
              <a:rPr lang="ru-RU" dirty="0">
                <a:solidFill>
                  <a:schemeClr val="tx1"/>
                </a:solidFill>
              </a:rPr>
              <a:t> </a:t>
            </a:r>
            <a:r>
              <a:rPr lang="ru-RU" dirty="0" err="1">
                <a:solidFill>
                  <a:schemeClr val="tx1"/>
                </a:solidFill>
              </a:rPr>
              <a:t>дефіцит</a:t>
            </a:r>
            <a:r>
              <a:rPr lang="ru-RU" dirty="0">
                <a:solidFill>
                  <a:schemeClr val="tx1"/>
                </a:solidFill>
              </a:rPr>
              <a:t> </a:t>
            </a:r>
            <a:r>
              <a:rPr lang="ru-RU" dirty="0" err="1">
                <a:solidFill>
                  <a:schemeClr val="tx1"/>
                </a:solidFill>
              </a:rPr>
              <a:t>вітамінів</a:t>
            </a:r>
            <a:r>
              <a:rPr lang="ru-RU" dirty="0">
                <a:solidFill>
                  <a:schemeClr val="tx1"/>
                </a:solidFill>
              </a:rPr>
              <a:t> </a:t>
            </a:r>
            <a:r>
              <a:rPr lang="ru-RU" dirty="0" err="1">
                <a:solidFill>
                  <a:schemeClr val="tx1"/>
                </a:solidFill>
              </a:rPr>
              <a:t>серед</a:t>
            </a:r>
            <a:r>
              <a:rPr lang="ru-RU" dirty="0">
                <a:solidFill>
                  <a:schemeClr val="tx1"/>
                </a:solidFill>
              </a:rPr>
              <a:t> </a:t>
            </a:r>
            <a:r>
              <a:rPr lang="ru-RU" dirty="0" err="1">
                <a:solidFill>
                  <a:schemeClr val="tx1"/>
                </a:solidFill>
              </a:rPr>
              <a:t>населення</a:t>
            </a:r>
            <a:r>
              <a:rPr lang="ru-RU" dirty="0">
                <a:solidFill>
                  <a:schemeClr val="tx1"/>
                </a:solidFill>
              </a:rPr>
              <a:t>, </a:t>
            </a:r>
            <a:r>
              <a:rPr lang="ru-RU" dirty="0" err="1">
                <a:solidFill>
                  <a:schemeClr val="tx1"/>
                </a:solidFill>
              </a:rPr>
              <a:t>зокрема</a:t>
            </a:r>
            <a:r>
              <a:rPr lang="ru-RU" dirty="0">
                <a:solidFill>
                  <a:schemeClr val="tx1"/>
                </a:solidFill>
              </a:rPr>
              <a:t> </a:t>
            </a:r>
            <a:r>
              <a:rPr lang="ru-RU" dirty="0" err="1">
                <a:solidFill>
                  <a:schemeClr val="tx1"/>
                </a:solidFill>
              </a:rPr>
              <a:t>вітаміну</a:t>
            </a:r>
            <a:r>
              <a:rPr lang="ru-RU" dirty="0">
                <a:solidFill>
                  <a:schemeClr val="tx1"/>
                </a:solidFill>
              </a:rPr>
              <a:t> </a:t>
            </a:r>
            <a:r>
              <a:rPr lang="en-US" dirty="0">
                <a:solidFill>
                  <a:schemeClr val="tx1"/>
                </a:solidFill>
              </a:rPr>
              <a:t>D, </a:t>
            </a:r>
            <a:r>
              <a:rPr lang="ru-RU" dirty="0" err="1">
                <a:solidFill>
                  <a:schemeClr val="tx1"/>
                </a:solidFill>
              </a:rPr>
              <a:t>якого</a:t>
            </a:r>
            <a:r>
              <a:rPr lang="ru-RU" dirty="0">
                <a:solidFill>
                  <a:schemeClr val="tx1"/>
                </a:solidFill>
              </a:rPr>
              <a:t> не </a:t>
            </a:r>
            <a:r>
              <a:rPr lang="ru-RU" dirty="0" err="1">
                <a:solidFill>
                  <a:schemeClr val="tx1"/>
                </a:solidFill>
              </a:rPr>
              <a:t>вистачає</a:t>
            </a:r>
            <a:r>
              <a:rPr lang="ru-RU" dirty="0">
                <a:solidFill>
                  <a:schemeClr val="tx1"/>
                </a:solidFill>
              </a:rPr>
              <a:t> 80% </a:t>
            </a:r>
            <a:r>
              <a:rPr lang="ru-RU" dirty="0" err="1">
                <a:solidFill>
                  <a:schemeClr val="tx1"/>
                </a:solidFill>
              </a:rPr>
              <a:t>українців</a:t>
            </a:r>
            <a:r>
              <a:rPr lang="ru-RU" dirty="0">
                <a:solidFill>
                  <a:schemeClr val="tx1"/>
                </a:solidFill>
              </a:rPr>
              <a:t> у зимовий </a:t>
            </a:r>
            <a:r>
              <a:rPr lang="ru-RU" dirty="0" err="1">
                <a:solidFill>
                  <a:schemeClr val="tx1"/>
                </a:solidFill>
              </a:rPr>
              <a:t>період</a:t>
            </a:r>
            <a:r>
              <a:rPr lang="ru-RU" dirty="0">
                <a:solidFill>
                  <a:schemeClr val="tx1"/>
                </a:solidFill>
              </a:rPr>
              <a:t>. Метою </a:t>
            </a:r>
            <a:r>
              <a:rPr lang="ru-RU" dirty="0" err="1">
                <a:solidFill>
                  <a:schemeClr val="tx1"/>
                </a:solidFill>
              </a:rPr>
              <a:t>нашого</a:t>
            </a:r>
            <a:r>
              <a:rPr lang="ru-RU" dirty="0">
                <a:solidFill>
                  <a:schemeClr val="tx1"/>
                </a:solidFill>
              </a:rPr>
              <a:t> </a:t>
            </a:r>
            <a:r>
              <a:rPr lang="ru-RU" dirty="0" err="1">
                <a:solidFill>
                  <a:schemeClr val="tx1"/>
                </a:solidFill>
              </a:rPr>
              <a:t>візиту</a:t>
            </a:r>
            <a:r>
              <a:rPr lang="ru-RU" dirty="0">
                <a:solidFill>
                  <a:schemeClr val="tx1"/>
                </a:solidFill>
              </a:rPr>
              <a:t> є </a:t>
            </a:r>
            <a:r>
              <a:rPr lang="ru-RU" dirty="0" err="1">
                <a:solidFill>
                  <a:schemeClr val="tx1"/>
                </a:solidFill>
              </a:rPr>
              <a:t>надання</a:t>
            </a:r>
            <a:r>
              <a:rPr lang="ru-RU" dirty="0">
                <a:solidFill>
                  <a:schemeClr val="tx1"/>
                </a:solidFill>
              </a:rPr>
              <a:t> </a:t>
            </a:r>
            <a:r>
              <a:rPr lang="ru-RU" dirty="0" err="1">
                <a:solidFill>
                  <a:schemeClr val="tx1"/>
                </a:solidFill>
              </a:rPr>
              <a:t>практичних</a:t>
            </a:r>
            <a:r>
              <a:rPr lang="ru-RU" dirty="0">
                <a:solidFill>
                  <a:schemeClr val="tx1"/>
                </a:solidFill>
              </a:rPr>
              <a:t> </a:t>
            </a:r>
            <a:r>
              <a:rPr lang="ru-RU" dirty="0" err="1">
                <a:solidFill>
                  <a:schemeClr val="tx1"/>
                </a:solidFill>
              </a:rPr>
              <a:t>знань</a:t>
            </a:r>
            <a:r>
              <a:rPr lang="ru-RU" dirty="0">
                <a:solidFill>
                  <a:schemeClr val="tx1"/>
                </a:solidFill>
              </a:rPr>
              <a:t> та </a:t>
            </a:r>
            <a:r>
              <a:rPr lang="ru-RU" dirty="0" err="1">
                <a:solidFill>
                  <a:schemeClr val="tx1"/>
                </a:solidFill>
              </a:rPr>
              <a:t>інструментів</a:t>
            </a:r>
            <a:r>
              <a:rPr lang="ru-RU" dirty="0">
                <a:solidFill>
                  <a:schemeClr val="tx1"/>
                </a:solidFill>
              </a:rPr>
              <a:t> для </a:t>
            </a:r>
            <a:r>
              <a:rPr lang="ru-RU" dirty="0" err="1">
                <a:solidFill>
                  <a:schemeClr val="tx1"/>
                </a:solidFill>
              </a:rPr>
              <a:t>формування</a:t>
            </a:r>
            <a:r>
              <a:rPr lang="ru-RU" dirty="0">
                <a:solidFill>
                  <a:schemeClr val="tx1"/>
                </a:solidFill>
              </a:rPr>
              <a:t> </a:t>
            </a:r>
            <a:r>
              <a:rPr lang="ru-RU" dirty="0" err="1">
                <a:solidFill>
                  <a:schemeClr val="tx1"/>
                </a:solidFill>
              </a:rPr>
              <a:t>збалансованого</a:t>
            </a:r>
            <a:r>
              <a:rPr lang="ru-RU" dirty="0">
                <a:solidFill>
                  <a:schemeClr val="tx1"/>
                </a:solidFill>
              </a:rPr>
              <a:t> та здорового </a:t>
            </a:r>
            <a:r>
              <a:rPr lang="ru-RU" dirty="0" err="1">
                <a:solidFill>
                  <a:schemeClr val="tx1"/>
                </a:solidFill>
              </a:rPr>
              <a:t>раціону</a:t>
            </a:r>
            <a:r>
              <a:rPr lang="ru-RU" dirty="0">
                <a:solidFill>
                  <a:schemeClr val="tx1"/>
                </a:solidFill>
              </a:rPr>
              <a:t>.</a:t>
            </a:r>
          </a:p>
          <a:p>
            <a:pPr marL="114300" indent="0">
              <a:buNone/>
            </a:pPr>
            <a:endParaRPr lang="ru-RU" dirty="0">
              <a:solidFill>
                <a:schemeClr val="tx1"/>
              </a:solidFill>
            </a:endParaRPr>
          </a:p>
          <a:p>
            <a:r>
              <a:rPr lang="ru-RU" dirty="0">
                <a:solidFill>
                  <a:schemeClr val="tx1"/>
                </a:solidFill>
              </a:rPr>
              <a:t>Ми </a:t>
            </a:r>
            <a:r>
              <a:rPr lang="ru-RU" dirty="0" err="1">
                <a:solidFill>
                  <a:schemeClr val="tx1"/>
                </a:solidFill>
              </a:rPr>
              <a:t>розглянемо</a:t>
            </a:r>
            <a:r>
              <a:rPr lang="ru-RU" dirty="0">
                <a:solidFill>
                  <a:schemeClr val="tx1"/>
                </a:solidFill>
              </a:rPr>
              <a:t> </a:t>
            </a:r>
            <a:r>
              <a:rPr lang="ru-RU" dirty="0" err="1">
                <a:solidFill>
                  <a:schemeClr val="tx1"/>
                </a:solidFill>
              </a:rPr>
              <a:t>класифікацію</a:t>
            </a:r>
            <a:r>
              <a:rPr lang="ru-RU" dirty="0">
                <a:solidFill>
                  <a:schemeClr val="tx1"/>
                </a:solidFill>
              </a:rPr>
              <a:t> </a:t>
            </a:r>
            <a:r>
              <a:rPr lang="ru-RU" dirty="0" err="1">
                <a:solidFill>
                  <a:schemeClr val="tx1"/>
                </a:solidFill>
              </a:rPr>
              <a:t>вітамінів</a:t>
            </a:r>
            <a:r>
              <a:rPr lang="ru-RU" dirty="0">
                <a:solidFill>
                  <a:schemeClr val="tx1"/>
                </a:solidFill>
              </a:rPr>
              <a:t>, </a:t>
            </a:r>
            <a:r>
              <a:rPr lang="ru-RU" dirty="0" err="1">
                <a:solidFill>
                  <a:schemeClr val="tx1"/>
                </a:solidFill>
              </a:rPr>
              <a:t>важливість</a:t>
            </a:r>
            <a:r>
              <a:rPr lang="ru-RU" dirty="0">
                <a:solidFill>
                  <a:schemeClr val="tx1"/>
                </a:solidFill>
              </a:rPr>
              <a:t> </a:t>
            </a:r>
            <a:r>
              <a:rPr lang="ru-RU" dirty="0" err="1">
                <a:solidFill>
                  <a:schemeClr val="tx1"/>
                </a:solidFill>
              </a:rPr>
              <a:t>мікро</a:t>
            </a:r>
            <a:r>
              <a:rPr lang="ru-RU" dirty="0">
                <a:solidFill>
                  <a:schemeClr val="tx1"/>
                </a:solidFill>
              </a:rPr>
              <a:t>- та </a:t>
            </a:r>
            <a:r>
              <a:rPr lang="ru-RU" dirty="0" err="1">
                <a:solidFill>
                  <a:schemeClr val="tx1"/>
                </a:solidFill>
              </a:rPr>
              <a:t>макроелементів</a:t>
            </a:r>
            <a:r>
              <a:rPr lang="ru-RU" dirty="0">
                <a:solidFill>
                  <a:schemeClr val="tx1"/>
                </a:solidFill>
              </a:rPr>
              <a:t>, </a:t>
            </a:r>
            <a:r>
              <a:rPr lang="ru-RU" dirty="0" err="1">
                <a:solidFill>
                  <a:schemeClr val="tx1"/>
                </a:solidFill>
              </a:rPr>
              <a:t>принципи</a:t>
            </a:r>
            <a:r>
              <a:rPr lang="ru-RU" dirty="0">
                <a:solidFill>
                  <a:schemeClr val="tx1"/>
                </a:solidFill>
              </a:rPr>
              <a:t> </a:t>
            </a:r>
            <a:r>
              <a:rPr lang="ru-RU" dirty="0" err="1">
                <a:solidFill>
                  <a:schemeClr val="tx1"/>
                </a:solidFill>
              </a:rPr>
              <a:t>формування</a:t>
            </a:r>
            <a:r>
              <a:rPr lang="ru-RU" dirty="0">
                <a:solidFill>
                  <a:schemeClr val="tx1"/>
                </a:solidFill>
              </a:rPr>
              <a:t> </a:t>
            </a:r>
            <a:r>
              <a:rPr lang="ru-RU" dirty="0" err="1">
                <a:solidFill>
                  <a:schemeClr val="tx1"/>
                </a:solidFill>
              </a:rPr>
              <a:t>здорової</a:t>
            </a:r>
            <a:r>
              <a:rPr lang="ru-RU" dirty="0">
                <a:solidFill>
                  <a:schemeClr val="tx1"/>
                </a:solidFill>
              </a:rPr>
              <a:t> </a:t>
            </a:r>
            <a:r>
              <a:rPr lang="ru-RU" dirty="0" err="1">
                <a:solidFill>
                  <a:schemeClr val="tx1"/>
                </a:solidFill>
              </a:rPr>
              <a:t>тарілки</a:t>
            </a:r>
            <a:r>
              <a:rPr lang="ru-RU" dirty="0">
                <a:solidFill>
                  <a:schemeClr val="tx1"/>
                </a:solidFill>
              </a:rPr>
              <a:t> та </a:t>
            </a:r>
            <a:r>
              <a:rPr lang="ru-RU" dirty="0" err="1">
                <a:solidFill>
                  <a:schemeClr val="tx1"/>
                </a:solidFill>
              </a:rPr>
              <a:t>рекомендації</a:t>
            </a:r>
            <a:r>
              <a:rPr lang="ru-RU" dirty="0">
                <a:solidFill>
                  <a:schemeClr val="tx1"/>
                </a:solidFill>
              </a:rPr>
              <a:t> </a:t>
            </a:r>
            <a:r>
              <a:rPr lang="ru-RU" dirty="0" err="1">
                <a:solidFill>
                  <a:schemeClr val="tx1"/>
                </a:solidFill>
              </a:rPr>
              <a:t>щодо</a:t>
            </a:r>
            <a:r>
              <a:rPr lang="ru-RU" dirty="0">
                <a:solidFill>
                  <a:schemeClr val="tx1"/>
                </a:solidFill>
              </a:rPr>
              <a:t> </a:t>
            </a:r>
            <a:r>
              <a:rPr lang="ru-RU" dirty="0" err="1">
                <a:solidFill>
                  <a:schemeClr val="tx1"/>
                </a:solidFill>
              </a:rPr>
              <a:t>збалансованого</a:t>
            </a:r>
            <a:r>
              <a:rPr lang="ru-RU" dirty="0">
                <a:solidFill>
                  <a:schemeClr val="tx1"/>
                </a:solidFill>
              </a:rPr>
              <a:t> </a:t>
            </a:r>
            <a:r>
              <a:rPr lang="ru-RU" dirty="0" err="1">
                <a:solidFill>
                  <a:schemeClr val="tx1"/>
                </a:solidFill>
              </a:rPr>
              <a:t>раціону</a:t>
            </a:r>
            <a:r>
              <a:rPr lang="ru-RU" dirty="0">
                <a:solidFill>
                  <a:schemeClr val="tx1"/>
                </a:solidFill>
              </a:rPr>
              <a:t>. </a:t>
            </a:r>
            <a:r>
              <a:rPr lang="ru-RU" dirty="0" err="1">
                <a:solidFill>
                  <a:schemeClr val="tx1"/>
                </a:solidFill>
              </a:rPr>
              <a:t>Ці</a:t>
            </a:r>
            <a:r>
              <a:rPr lang="ru-RU" dirty="0">
                <a:solidFill>
                  <a:schemeClr val="tx1"/>
                </a:solidFill>
              </a:rPr>
              <a:t> </a:t>
            </a:r>
            <a:r>
              <a:rPr lang="ru-RU" dirty="0" err="1">
                <a:solidFill>
                  <a:schemeClr val="tx1"/>
                </a:solidFill>
              </a:rPr>
              <a:t>знання</a:t>
            </a:r>
            <a:r>
              <a:rPr lang="ru-RU" dirty="0">
                <a:solidFill>
                  <a:schemeClr val="tx1"/>
                </a:solidFill>
              </a:rPr>
              <a:t> </a:t>
            </a:r>
            <a:r>
              <a:rPr lang="ru-RU" dirty="0" err="1">
                <a:solidFill>
                  <a:schemeClr val="tx1"/>
                </a:solidFill>
              </a:rPr>
              <a:t>допоможуть</a:t>
            </a:r>
            <a:r>
              <a:rPr lang="ru-RU" dirty="0">
                <a:solidFill>
                  <a:schemeClr val="tx1"/>
                </a:solidFill>
              </a:rPr>
              <a:t> вам </a:t>
            </a:r>
            <a:r>
              <a:rPr lang="ru-RU" dirty="0" err="1">
                <a:solidFill>
                  <a:schemeClr val="tx1"/>
                </a:solidFill>
              </a:rPr>
              <a:t>свідомо</a:t>
            </a:r>
            <a:r>
              <a:rPr lang="ru-RU" dirty="0">
                <a:solidFill>
                  <a:schemeClr val="tx1"/>
                </a:solidFill>
              </a:rPr>
              <a:t> </a:t>
            </a:r>
            <a:r>
              <a:rPr lang="ru-RU" dirty="0" err="1">
                <a:solidFill>
                  <a:schemeClr val="tx1"/>
                </a:solidFill>
              </a:rPr>
              <a:t>підходити</a:t>
            </a:r>
            <a:r>
              <a:rPr lang="ru-RU" dirty="0">
                <a:solidFill>
                  <a:schemeClr val="tx1"/>
                </a:solidFill>
              </a:rPr>
              <a:t> до </a:t>
            </a:r>
            <a:r>
              <a:rPr lang="ru-RU" dirty="0" err="1">
                <a:solidFill>
                  <a:schemeClr val="tx1"/>
                </a:solidFill>
              </a:rPr>
              <a:t>вибору</a:t>
            </a:r>
            <a:r>
              <a:rPr lang="ru-RU" dirty="0">
                <a:solidFill>
                  <a:schemeClr val="tx1"/>
                </a:solidFill>
              </a:rPr>
              <a:t> </a:t>
            </a:r>
            <a:r>
              <a:rPr lang="ru-RU" dirty="0" err="1">
                <a:solidFill>
                  <a:schemeClr val="tx1"/>
                </a:solidFill>
              </a:rPr>
              <a:t>продуктів</a:t>
            </a:r>
            <a:r>
              <a:rPr lang="ru-RU" dirty="0">
                <a:solidFill>
                  <a:schemeClr val="tx1"/>
                </a:solidFill>
              </a:rPr>
              <a:t> та </a:t>
            </a:r>
            <a:r>
              <a:rPr lang="ru-RU" dirty="0" err="1">
                <a:solidFill>
                  <a:schemeClr val="tx1"/>
                </a:solidFill>
              </a:rPr>
              <a:t>забезпечити</a:t>
            </a:r>
            <a:r>
              <a:rPr lang="ru-RU" dirty="0">
                <a:solidFill>
                  <a:schemeClr val="tx1"/>
                </a:solidFill>
              </a:rPr>
              <a:t> </a:t>
            </a:r>
            <a:r>
              <a:rPr lang="ru-RU" dirty="0" err="1">
                <a:solidFill>
                  <a:schemeClr val="tx1"/>
                </a:solidFill>
              </a:rPr>
              <a:t>організм</a:t>
            </a:r>
            <a:r>
              <a:rPr lang="ru-RU" dirty="0">
                <a:solidFill>
                  <a:schemeClr val="tx1"/>
                </a:solidFill>
              </a:rPr>
              <a:t> </a:t>
            </a:r>
            <a:r>
              <a:rPr lang="ru-RU" dirty="0" err="1">
                <a:solidFill>
                  <a:schemeClr val="tx1"/>
                </a:solidFill>
              </a:rPr>
              <a:t>необхідними</a:t>
            </a:r>
            <a:r>
              <a:rPr lang="ru-RU" dirty="0">
                <a:solidFill>
                  <a:schemeClr val="tx1"/>
                </a:solidFill>
              </a:rPr>
              <a:t> </a:t>
            </a:r>
            <a:r>
              <a:rPr lang="ru-RU" dirty="0" err="1">
                <a:solidFill>
                  <a:schemeClr val="tx1"/>
                </a:solidFill>
              </a:rPr>
              <a:t>поживними</a:t>
            </a:r>
            <a:r>
              <a:rPr lang="ru-RU" dirty="0">
                <a:solidFill>
                  <a:schemeClr val="tx1"/>
                </a:solidFill>
              </a:rPr>
              <a:t> </a:t>
            </a:r>
            <a:r>
              <a:rPr lang="ru-RU" dirty="0" err="1">
                <a:solidFill>
                  <a:schemeClr val="tx1"/>
                </a:solidFill>
              </a:rPr>
              <a:t>речовинами</a:t>
            </a:r>
            <a:r>
              <a:rPr lang="ru-RU" dirty="0">
                <a:solidFill>
                  <a:schemeClr val="tx1"/>
                </a:solidFill>
              </a:rPr>
              <a:t> для оптимального </a:t>
            </a:r>
            <a:r>
              <a:rPr lang="ru-RU" dirty="0" err="1">
                <a:solidFill>
                  <a:schemeClr val="tx1"/>
                </a:solidFill>
              </a:rPr>
              <a:t>функціонування</a:t>
            </a:r>
            <a:r>
              <a:rPr lang="ru-RU" dirty="0">
                <a:solidFill>
                  <a:schemeClr val="tx1"/>
                </a:solidFill>
              </a:rPr>
              <a:t>.</a:t>
            </a:r>
          </a:p>
          <a:p>
            <a:endParaRPr lang="ru-RU" dirty="0"/>
          </a:p>
          <a:p>
            <a:endParaRPr lang="ru-RU" dirty="0"/>
          </a:p>
        </p:txBody>
      </p:sp>
    </p:spTree>
    <p:extLst>
      <p:ext uri="{BB962C8B-B14F-4D97-AF65-F5344CB8AC3E}">
        <p14:creationId xmlns:p14="http://schemas.microsoft.com/office/powerpoint/2010/main" val="3357318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262BF5-96F4-44D8-BEF8-7D7A12EA5329}"/>
              </a:ext>
            </a:extLst>
          </p:cNvPr>
          <p:cNvSpPr>
            <a:spLocks noGrp="1"/>
          </p:cNvSpPr>
          <p:nvPr>
            <p:ph type="title"/>
          </p:nvPr>
        </p:nvSpPr>
        <p:spPr>
          <a:xfrm>
            <a:off x="311700" y="199292"/>
            <a:ext cx="8520600" cy="621323"/>
          </a:xfrm>
        </p:spPr>
        <p:txBody>
          <a:bodyPr>
            <a:normAutofit/>
          </a:bodyPr>
          <a:lstStyle/>
          <a:p>
            <a:pPr algn="ctr"/>
            <a:r>
              <a:rPr lang="uk-UA" b="1" dirty="0"/>
              <a:t>КЛАСИФІКАЦІЯ ВІТАМІНІВ:</a:t>
            </a:r>
            <a:endParaRPr lang="ru-RU" b="1" dirty="0"/>
          </a:p>
        </p:txBody>
      </p:sp>
      <p:sp>
        <p:nvSpPr>
          <p:cNvPr id="3" name="Текст 2">
            <a:extLst>
              <a:ext uri="{FF2B5EF4-FFF2-40B4-BE49-F238E27FC236}">
                <a16:creationId xmlns:a16="http://schemas.microsoft.com/office/drawing/2014/main" id="{9DA2AFFC-9837-4E78-B679-A130FDEA4621}"/>
              </a:ext>
            </a:extLst>
          </p:cNvPr>
          <p:cNvSpPr>
            <a:spLocks noGrp="1"/>
          </p:cNvSpPr>
          <p:nvPr>
            <p:ph type="body" idx="1"/>
          </p:nvPr>
        </p:nvSpPr>
        <p:spPr>
          <a:xfrm>
            <a:off x="311700" y="820615"/>
            <a:ext cx="3999900" cy="3748260"/>
          </a:xfrm>
        </p:spPr>
        <p:txBody>
          <a:bodyPr>
            <a:normAutofit fontScale="70000" lnSpcReduction="20000"/>
          </a:bodyPr>
          <a:lstStyle/>
          <a:p>
            <a:pPr marL="0" lvl="0" indent="0">
              <a:lnSpc>
                <a:spcPts val="3050"/>
              </a:lnSpc>
              <a:buClrTx/>
              <a:buSzTx/>
              <a:buNone/>
            </a:pP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Жиророзчинні</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a:t>
            </a: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вітаміни</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(A, D, E, K)</a:t>
            </a:r>
            <a:endParaRPr lang="en-US" sz="2450" kern="1200" dirty="0">
              <a:solidFill>
                <a:srgbClr val="00B050"/>
              </a:solidFill>
              <a:latin typeface="Arial" panose="020B0604020202020204" pitchFamily="34" charset="0"/>
              <a:ea typeface="+mn-ea"/>
              <a:cs typeface="Arial" panose="020B0604020202020204" pitchFamily="34" charset="0"/>
            </a:endParaRPr>
          </a:p>
          <a:p>
            <a:pPr marL="0" lvl="0" indent="0">
              <a:lnSpc>
                <a:spcPts val="2850"/>
              </a:lnSpc>
              <a:buClrTx/>
              <a:buSzTx/>
              <a:buNone/>
            </a:pPr>
            <a:r>
              <a:rPr lang="en-US" sz="2000" spc="-36" dirty="0" err="1">
                <a:solidFill>
                  <a:schemeClr val="tx1"/>
                </a:solidFill>
                <a:latin typeface="Arial" panose="020B0604020202020204" pitchFamily="34" charset="0"/>
                <a:ea typeface="Inter" pitchFamily="34" charset="-122"/>
                <a:cs typeface="Arial" panose="020B0604020202020204" pitchFamily="34" charset="0"/>
              </a:rPr>
              <a:t>Жиророзчинні</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вітаміни</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засвоюються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з </a:t>
            </a:r>
            <a:r>
              <a:rPr lang="en-US" sz="2000" spc="-36" dirty="0" err="1">
                <a:solidFill>
                  <a:schemeClr val="tx1"/>
                </a:solidFill>
                <a:latin typeface="Arial" panose="020B0604020202020204" pitchFamily="34" charset="0"/>
                <a:ea typeface="Inter" pitchFamily="34" charset="-122"/>
                <a:cs typeface="Arial" panose="020B0604020202020204" pitchFamily="34" charset="0"/>
              </a:rPr>
              <a:t>їжею</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що</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містить</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жири</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та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в </a:t>
            </a:r>
            <a:r>
              <a:rPr lang="en-US" sz="2000" spc="-36" dirty="0" err="1">
                <a:solidFill>
                  <a:schemeClr val="tx1"/>
                </a:solidFill>
                <a:latin typeface="Arial" panose="020B0604020202020204" pitchFamily="34" charset="0"/>
                <a:ea typeface="Inter" pitchFamily="34" charset="-122"/>
                <a:cs typeface="Arial" panose="020B0604020202020204" pitchFamily="34" charset="0"/>
              </a:rPr>
              <a:t>організмі</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Вітамін</a:t>
            </a:r>
            <a:r>
              <a:rPr lang="en-US" sz="2000" spc="-36" dirty="0">
                <a:solidFill>
                  <a:schemeClr val="tx1"/>
                </a:solidFill>
                <a:latin typeface="Arial" panose="020B0604020202020204" pitchFamily="34" charset="0"/>
                <a:ea typeface="Inter" pitchFamily="34" charset="-122"/>
                <a:cs typeface="Arial" panose="020B0604020202020204" pitchFamily="34" charset="0"/>
              </a:rPr>
              <a:t> D, </a:t>
            </a:r>
            <a:r>
              <a:rPr lang="en-US" sz="2000" spc="-36" dirty="0" err="1">
                <a:solidFill>
                  <a:schemeClr val="tx1"/>
                </a:solidFill>
                <a:latin typeface="Arial" panose="020B0604020202020204" pitchFamily="34" charset="0"/>
                <a:ea typeface="Inter" pitchFamily="34" charset="-122"/>
                <a:cs typeface="Arial" panose="020B0604020202020204" pitchFamily="34" charset="0"/>
              </a:rPr>
              <a:t>наприклад</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регулює</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рівень</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кальцію</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та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підтримує</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імунну</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систему</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Його</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джерела</a:t>
            </a:r>
            <a:r>
              <a:rPr lang="en-US" sz="2000" spc="-36" dirty="0">
                <a:solidFill>
                  <a:schemeClr val="tx1"/>
                </a:solidFill>
                <a:latin typeface="Arial" panose="020B0604020202020204" pitchFamily="34" charset="0"/>
                <a:ea typeface="Inter" pitchFamily="34" charset="-122"/>
                <a:cs typeface="Arial" panose="020B0604020202020204" pitchFamily="34" charset="0"/>
              </a:rPr>
              <a:t> – </a:t>
            </a:r>
            <a:r>
              <a:rPr lang="en-US" sz="2000" spc="-36" dirty="0" err="1">
                <a:solidFill>
                  <a:schemeClr val="tx1"/>
                </a:solidFill>
                <a:latin typeface="Arial" panose="020B0604020202020204" pitchFamily="34" charset="0"/>
                <a:ea typeface="Inter" pitchFamily="34" charset="-122"/>
                <a:cs typeface="Arial" panose="020B0604020202020204" pitchFamily="34" charset="0"/>
              </a:rPr>
              <a:t>риба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яйця</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та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сонячне</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світло</a:t>
            </a:r>
            <a:r>
              <a:rPr lang="en-US" sz="2000" spc="-36" dirty="0">
                <a:solidFill>
                  <a:schemeClr val="tx1"/>
                </a:solidFill>
                <a:latin typeface="Arial" panose="020B0604020202020204" pitchFamily="34" charset="0"/>
                <a:ea typeface="Inter" pitchFamily="34" charset="-122"/>
                <a:cs typeface="Arial" panose="020B0604020202020204" pitchFamily="34" charset="0"/>
              </a:rPr>
              <a:t>.</a:t>
            </a:r>
            <a:endParaRPr lang="en-US" sz="2000" kern="1200" dirty="0">
              <a:solidFill>
                <a:schemeClr val="tx1"/>
              </a:solidFill>
              <a:latin typeface="Arial" panose="020B0604020202020204" pitchFamily="34" charset="0"/>
              <a:ea typeface="+mn-ea"/>
              <a:cs typeface="Arial" panose="020B0604020202020204" pitchFamily="34" charset="0"/>
            </a:endParaRPr>
          </a:p>
          <a:p>
            <a:pPr marL="342900" lvl="0" indent="-342900">
              <a:lnSpc>
                <a:spcPts val="2850"/>
              </a:lnSpc>
              <a:buClrTx/>
              <a:buSzPct val="100000"/>
              <a:buFontTx/>
              <a:buChar char="•"/>
            </a:pPr>
            <a:r>
              <a:rPr lang="en-US" sz="2000" spc="-36" dirty="0" err="1">
                <a:solidFill>
                  <a:schemeClr val="tx1"/>
                </a:solidFill>
                <a:latin typeface="Arial" panose="020B0604020202020204" pitchFamily="34" charset="0"/>
                <a:ea typeface="Inter" pitchFamily="34" charset="-122"/>
                <a:cs typeface="Arial" panose="020B0604020202020204" pitchFamily="34" charset="0"/>
              </a:rPr>
              <a:t>Засвоюються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з </a:t>
            </a:r>
            <a:r>
              <a:rPr lang="en-US" sz="2000" spc="-36" dirty="0" err="1">
                <a:solidFill>
                  <a:schemeClr val="tx1"/>
                </a:solidFill>
                <a:latin typeface="Arial" panose="020B0604020202020204" pitchFamily="34" charset="0"/>
                <a:ea typeface="Inter" pitchFamily="34" charset="-122"/>
                <a:cs typeface="Arial" panose="020B0604020202020204" pitchFamily="34" charset="0"/>
              </a:rPr>
              <a:t>жирами</a:t>
            </a:r>
            <a:endParaRPr lang="en-US" sz="2000" kern="1200" dirty="0">
              <a:solidFill>
                <a:schemeClr val="tx1"/>
              </a:solidFill>
              <a:latin typeface="Arial" panose="020B0604020202020204" pitchFamily="34" charset="0"/>
              <a:ea typeface="+mn-ea"/>
              <a:cs typeface="Arial" panose="020B0604020202020204" pitchFamily="34" charset="0"/>
            </a:endParaRPr>
          </a:p>
          <a:p>
            <a:pPr marL="342900" lvl="0" indent="-342900">
              <a:lnSpc>
                <a:spcPts val="2850"/>
              </a:lnSpc>
              <a:buClrTx/>
              <a:buSzPct val="100000"/>
              <a:buFontTx/>
              <a:buChar char="•"/>
            </a:pPr>
            <a:r>
              <a:rPr lang="en-US" sz="2000" spc="-36" dirty="0" err="1">
                <a:solidFill>
                  <a:schemeClr val="tx1"/>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в </a:t>
            </a:r>
            <a:r>
              <a:rPr lang="en-US" sz="2000" spc="-36" dirty="0" err="1">
                <a:solidFill>
                  <a:schemeClr val="tx1"/>
                </a:solidFill>
                <a:latin typeface="Arial" panose="020B0604020202020204" pitchFamily="34" charset="0"/>
                <a:ea typeface="Inter" pitchFamily="34" charset="-122"/>
                <a:cs typeface="Arial" panose="020B0604020202020204" pitchFamily="34" charset="0"/>
              </a:rPr>
              <a:t>організмі</a:t>
            </a:r>
            <a:endParaRPr lang="en-US" sz="2000" kern="1200" dirty="0">
              <a:solidFill>
                <a:schemeClr val="tx1"/>
              </a:solidFill>
              <a:latin typeface="Arial" panose="020B0604020202020204" pitchFamily="34" charset="0"/>
              <a:ea typeface="+mn-ea"/>
              <a:cs typeface="Arial" panose="020B0604020202020204" pitchFamily="34" charset="0"/>
            </a:endParaRPr>
          </a:p>
          <a:p>
            <a:endParaRPr lang="ru-RU" dirty="0"/>
          </a:p>
        </p:txBody>
      </p:sp>
      <p:sp>
        <p:nvSpPr>
          <p:cNvPr id="4" name="Текст 3">
            <a:extLst>
              <a:ext uri="{FF2B5EF4-FFF2-40B4-BE49-F238E27FC236}">
                <a16:creationId xmlns:a16="http://schemas.microsoft.com/office/drawing/2014/main" id="{ACFCECE0-6DD6-4763-8E8D-26161E1093D5}"/>
              </a:ext>
            </a:extLst>
          </p:cNvPr>
          <p:cNvSpPr>
            <a:spLocks noGrp="1"/>
          </p:cNvSpPr>
          <p:nvPr>
            <p:ph type="body" idx="2"/>
          </p:nvPr>
        </p:nvSpPr>
        <p:spPr>
          <a:xfrm>
            <a:off x="4832400" y="820615"/>
            <a:ext cx="3999900" cy="3748260"/>
          </a:xfrm>
        </p:spPr>
        <p:txBody>
          <a:bodyPr>
            <a:normAutofit fontScale="70000" lnSpcReduction="20000"/>
          </a:bodyPr>
          <a:lstStyle/>
          <a:p>
            <a:pPr marL="0" lvl="0" indent="0">
              <a:lnSpc>
                <a:spcPts val="3050"/>
              </a:lnSpc>
              <a:buClrTx/>
              <a:buSzTx/>
              <a:buNone/>
            </a:pP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Водорозчинні</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a:t>
            </a: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вітаміни</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(C, </a:t>
            </a: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група</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B)</a:t>
            </a:r>
            <a:endParaRPr lang="en-US" sz="2450" kern="1200" dirty="0">
              <a:solidFill>
                <a:srgbClr val="00B050"/>
              </a:solidFill>
              <a:latin typeface="Arial" panose="020B0604020202020204" pitchFamily="34" charset="0"/>
              <a:ea typeface="+mn-ea"/>
              <a:cs typeface="Arial" panose="020B0604020202020204" pitchFamily="34" charset="0"/>
            </a:endParaRPr>
          </a:p>
          <a:p>
            <a:pPr marL="0" lvl="0" indent="0">
              <a:lnSpc>
                <a:spcPts val="2850"/>
              </a:lnSpc>
              <a:buClrTx/>
              <a:buSzTx/>
              <a:buNone/>
            </a:pPr>
            <a:r>
              <a:rPr lang="en-US" sz="2000" spc="-36" dirty="0" err="1">
                <a:solidFill>
                  <a:srgbClr val="272525"/>
                </a:solidFill>
                <a:latin typeface="Arial" panose="020B0604020202020204" pitchFamily="34" charset="0"/>
                <a:ea typeface="Inter" pitchFamily="34" charset="-122"/>
                <a:cs typeface="Arial" panose="020B0604020202020204" pitchFamily="34" charset="0"/>
              </a:rPr>
              <a:t>Водорозчинні</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вітаміни</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rgbClr val="272525"/>
                </a:solidFill>
                <a:latin typeface="Arial" panose="020B0604020202020204" pitchFamily="34" charset="0"/>
                <a:ea typeface="Inter" pitchFamily="34" charset="-122"/>
                <a:cs typeface="Arial" panose="020B0604020202020204" pitchFamily="34" charset="0"/>
              </a:rPr>
              <a:t> в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організмі</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надовго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тому</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їх</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потрібно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регулярно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поповнювати</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Вітамін</a:t>
            </a:r>
            <a:r>
              <a:rPr lang="en-US" sz="2000" spc="-36" dirty="0">
                <a:solidFill>
                  <a:srgbClr val="272525"/>
                </a:solidFill>
                <a:latin typeface="Arial" panose="020B0604020202020204" pitchFamily="34" charset="0"/>
                <a:ea typeface="Inter" pitchFamily="34" charset="-122"/>
                <a:cs typeface="Arial" panose="020B0604020202020204" pitchFamily="34" charset="0"/>
              </a:rPr>
              <a:t> C є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потужним</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антиоксидантом</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та</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підтримує</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імунітет</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Його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джерела</a:t>
            </a:r>
            <a:r>
              <a:rPr lang="en-US" sz="2000" spc="-36" dirty="0">
                <a:solidFill>
                  <a:srgbClr val="272525"/>
                </a:solidFill>
                <a:latin typeface="Arial" panose="020B0604020202020204" pitchFamily="34" charset="0"/>
                <a:ea typeface="Inter" pitchFamily="34" charset="-122"/>
                <a:cs typeface="Arial" panose="020B0604020202020204" pitchFamily="34" charset="0"/>
              </a:rPr>
              <a:t> –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цитрусові</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та</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перець</a:t>
            </a:r>
            <a:r>
              <a:rPr lang="en-US" sz="2000" spc="-36" dirty="0">
                <a:solidFill>
                  <a:srgbClr val="272525"/>
                </a:solidFill>
                <a:latin typeface="Arial" panose="020B0604020202020204" pitchFamily="34" charset="0"/>
                <a:ea typeface="Inter" pitchFamily="34" charset="-122"/>
                <a:cs typeface="Arial" panose="020B0604020202020204" pitchFamily="34" charset="0"/>
              </a:rPr>
              <a:t>.</a:t>
            </a:r>
            <a:endParaRPr lang="uk-UA" sz="2000" spc="-36" dirty="0">
              <a:solidFill>
                <a:srgbClr val="272525"/>
              </a:solidFill>
              <a:latin typeface="Arial" panose="020B0604020202020204" pitchFamily="34" charset="0"/>
              <a:ea typeface="Inter" pitchFamily="34" charset="-122"/>
              <a:cs typeface="Arial" panose="020B0604020202020204" pitchFamily="34" charset="0"/>
            </a:endParaRPr>
          </a:p>
          <a:p>
            <a:pPr marL="342900" lvl="0" indent="-342900">
              <a:lnSpc>
                <a:spcPts val="2850"/>
              </a:lnSpc>
              <a:buClrTx/>
              <a:buSzPct val="100000"/>
              <a:buFontTx/>
              <a:buChar char="•"/>
            </a:pPr>
            <a:r>
              <a:rPr lang="en-US" sz="2000" spc="-36" dirty="0" err="1">
                <a:solidFill>
                  <a:srgbClr val="272525"/>
                </a:solidFill>
                <a:latin typeface="Arial" panose="020B0604020202020204" pitchFamily="34" charset="0"/>
                <a:ea typeface="Inter" pitchFamily="34" charset="-122"/>
                <a:cs typeface="Arial" panose="020B0604020202020204" pitchFamily="34" charset="0"/>
              </a:rPr>
              <a:t>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rgbClr val="272525"/>
                </a:solidFill>
                <a:latin typeface="Arial" panose="020B0604020202020204" pitchFamily="34" charset="0"/>
                <a:ea typeface="Inter" pitchFamily="34" charset="-122"/>
                <a:cs typeface="Arial" panose="020B0604020202020204" pitchFamily="34" charset="0"/>
              </a:rPr>
              <a:t> в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організмі</a:t>
            </a:r>
            <a:endParaRPr lang="en-US" sz="2000" kern="1200" dirty="0">
              <a:solidFill>
                <a:prstClr val="black"/>
              </a:solidFill>
              <a:latin typeface="Arial" panose="020B0604020202020204" pitchFamily="34" charset="0"/>
              <a:ea typeface="+mn-ea"/>
              <a:cs typeface="Arial" panose="020B0604020202020204" pitchFamily="34" charset="0"/>
            </a:endParaRPr>
          </a:p>
          <a:p>
            <a:pPr marL="342900" lvl="0" indent="-342900">
              <a:lnSpc>
                <a:spcPts val="2850"/>
              </a:lnSpc>
              <a:buClrTx/>
              <a:buSzPct val="100000"/>
              <a:buFontTx/>
              <a:buChar char="•"/>
            </a:pPr>
            <a:r>
              <a:rPr lang="en-US" sz="2000" spc="-36" dirty="0" err="1">
                <a:solidFill>
                  <a:srgbClr val="272525"/>
                </a:solidFill>
                <a:latin typeface="Arial" panose="020B0604020202020204" pitchFamily="34" charset="0"/>
                <a:ea typeface="Inter" pitchFamily="34" charset="-122"/>
                <a:cs typeface="Arial" panose="020B0604020202020204" pitchFamily="34" charset="0"/>
              </a:rPr>
              <a:t>Потрібне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регулярне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поповнення</a:t>
            </a:r>
            <a:endParaRPr lang="en-US" sz="2000" kern="1200" dirty="0">
              <a:solidFill>
                <a:prstClr val="black"/>
              </a:solidFill>
              <a:latin typeface="Arial" panose="020B0604020202020204" pitchFamily="34" charset="0"/>
              <a:ea typeface="+mn-ea"/>
              <a:cs typeface="Arial" panose="020B0604020202020204" pitchFamily="34" charset="0"/>
            </a:endParaRPr>
          </a:p>
          <a:p>
            <a:pPr marL="0" lvl="0" indent="0">
              <a:lnSpc>
                <a:spcPts val="2850"/>
              </a:lnSpc>
              <a:buClrTx/>
              <a:buSzTx/>
              <a:buNone/>
            </a:pPr>
            <a:endParaRPr lang="en-US" sz="2000" kern="1200" dirty="0">
              <a:solidFill>
                <a:prstClr val="black"/>
              </a:solidFill>
              <a:latin typeface="Arial" panose="020B0604020202020204" pitchFamily="34" charset="0"/>
              <a:ea typeface="+mn-ea"/>
              <a:cs typeface="Arial" panose="020B0604020202020204" pitchFamily="34" charset="0"/>
            </a:endParaRPr>
          </a:p>
          <a:p>
            <a:endParaRPr lang="ru-RU" dirty="0"/>
          </a:p>
        </p:txBody>
      </p:sp>
      <p:sp>
        <p:nvSpPr>
          <p:cNvPr id="5" name="Прямоугольник 4">
            <a:extLst>
              <a:ext uri="{FF2B5EF4-FFF2-40B4-BE49-F238E27FC236}">
                <a16:creationId xmlns:a16="http://schemas.microsoft.com/office/drawing/2014/main" id="{A2BB9DEC-AB54-493D-8431-87C0D0E5FF28}"/>
              </a:ext>
            </a:extLst>
          </p:cNvPr>
          <p:cNvSpPr/>
          <p:nvPr/>
        </p:nvSpPr>
        <p:spPr>
          <a:xfrm>
            <a:off x="311700" y="4218354"/>
            <a:ext cx="8832299" cy="677108"/>
          </a:xfrm>
          <a:prstGeom prst="rect">
            <a:avLst/>
          </a:prstGeom>
        </p:spPr>
        <p:txBody>
          <a:bodyPr wrap="square">
            <a:spAutoFit/>
          </a:bodyPr>
          <a:lstStyle/>
          <a:p>
            <a:r>
              <a:rPr lang="ru-RU" sz="2400" b="1" dirty="0">
                <a:solidFill>
                  <a:srgbClr val="FF0000"/>
                </a:solidFill>
              </a:rPr>
              <a:t>!</a:t>
            </a:r>
            <a:r>
              <a:rPr lang="ru-RU" dirty="0" err="1"/>
              <a:t>Важливо</a:t>
            </a:r>
            <a:r>
              <a:rPr lang="ru-RU" dirty="0"/>
              <a:t> знати </a:t>
            </a:r>
            <a:r>
              <a:rPr lang="ru-RU" dirty="0" err="1"/>
              <a:t>відмінності</a:t>
            </a:r>
            <a:r>
              <a:rPr lang="ru-RU" dirty="0"/>
              <a:t> у </a:t>
            </a:r>
            <a:r>
              <a:rPr lang="ru-RU" dirty="0" err="1"/>
              <a:t>засвоєнні</a:t>
            </a:r>
            <a:r>
              <a:rPr lang="ru-RU" dirty="0"/>
              <a:t> та </a:t>
            </a:r>
            <a:r>
              <a:rPr lang="ru-RU" dirty="0" err="1"/>
              <a:t>зберіганні</a:t>
            </a:r>
            <a:r>
              <a:rPr lang="ru-RU" dirty="0"/>
              <a:t> </a:t>
            </a:r>
            <a:r>
              <a:rPr lang="ru-RU" dirty="0" err="1"/>
              <a:t>вітамінів</a:t>
            </a:r>
            <a:r>
              <a:rPr lang="ru-RU" dirty="0"/>
              <a:t>, </a:t>
            </a:r>
            <a:r>
              <a:rPr lang="ru-RU" dirty="0" err="1"/>
              <a:t>щоб</a:t>
            </a:r>
            <a:r>
              <a:rPr lang="ru-RU" dirty="0"/>
              <a:t> правильно </a:t>
            </a:r>
            <a:r>
              <a:rPr lang="ru-RU" dirty="0" err="1"/>
              <a:t>планувати</a:t>
            </a:r>
            <a:r>
              <a:rPr lang="ru-RU" dirty="0"/>
              <a:t> </a:t>
            </a:r>
            <a:r>
              <a:rPr lang="ru-RU" dirty="0" err="1"/>
              <a:t>свій</a:t>
            </a:r>
            <a:r>
              <a:rPr lang="ru-RU" dirty="0"/>
              <a:t> </a:t>
            </a:r>
            <a:r>
              <a:rPr lang="ru-RU" dirty="0" err="1"/>
              <a:t>раціон</a:t>
            </a:r>
            <a:r>
              <a:rPr lang="ru-RU" dirty="0"/>
              <a:t>. </a:t>
            </a:r>
            <a:r>
              <a:rPr lang="ru-RU" dirty="0" err="1"/>
              <a:t>Рекомендовані</a:t>
            </a:r>
            <a:r>
              <a:rPr lang="ru-RU" dirty="0"/>
              <a:t> </a:t>
            </a:r>
            <a:r>
              <a:rPr lang="ru-RU" dirty="0" err="1"/>
              <a:t>добові</a:t>
            </a:r>
            <a:r>
              <a:rPr lang="ru-RU" dirty="0"/>
              <a:t> </a:t>
            </a:r>
            <a:r>
              <a:rPr lang="ru-RU" dirty="0" err="1"/>
              <a:t>норми</a:t>
            </a:r>
            <a:r>
              <a:rPr lang="ru-RU" dirty="0"/>
              <a:t> </a:t>
            </a:r>
            <a:r>
              <a:rPr lang="ru-RU" dirty="0" err="1"/>
              <a:t>споживання</a:t>
            </a:r>
            <a:r>
              <a:rPr lang="ru-RU" dirty="0"/>
              <a:t> </a:t>
            </a:r>
            <a:r>
              <a:rPr lang="ru-RU" dirty="0" err="1"/>
              <a:t>вітамінів</a:t>
            </a:r>
            <a:r>
              <a:rPr lang="ru-RU" dirty="0"/>
              <a:t> </a:t>
            </a:r>
            <a:r>
              <a:rPr lang="ru-RU" dirty="0" err="1"/>
              <a:t>можна</a:t>
            </a:r>
            <a:r>
              <a:rPr lang="ru-RU" dirty="0"/>
              <a:t> </a:t>
            </a:r>
            <a:r>
              <a:rPr lang="ru-RU" dirty="0" err="1"/>
              <a:t>знайти</a:t>
            </a:r>
            <a:r>
              <a:rPr lang="ru-RU" dirty="0"/>
              <a:t> на сайтах МОЗ та в </a:t>
            </a:r>
            <a:r>
              <a:rPr lang="ru-RU" dirty="0" err="1"/>
              <a:t>наукових</a:t>
            </a:r>
            <a:r>
              <a:rPr lang="ru-RU" dirty="0"/>
              <a:t> </a:t>
            </a:r>
            <a:r>
              <a:rPr lang="ru-RU" dirty="0" err="1"/>
              <a:t>статтях</a:t>
            </a:r>
            <a:r>
              <a:rPr lang="ru-RU" dirty="0"/>
              <a:t>.</a:t>
            </a:r>
          </a:p>
        </p:txBody>
      </p:sp>
    </p:spTree>
    <p:extLst>
      <p:ext uri="{BB962C8B-B14F-4D97-AF65-F5344CB8AC3E}">
        <p14:creationId xmlns:p14="http://schemas.microsoft.com/office/powerpoint/2010/main" val="227266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452323-A107-4C9F-B766-FB5E0A25AFA7}"/>
              </a:ext>
            </a:extLst>
          </p:cNvPr>
          <p:cNvSpPr>
            <a:spLocks noGrp="1"/>
          </p:cNvSpPr>
          <p:nvPr>
            <p:ph type="title"/>
          </p:nvPr>
        </p:nvSpPr>
        <p:spPr/>
        <p:txBody>
          <a:bodyPr>
            <a:normAutofit fontScale="90000"/>
          </a:bodyPr>
          <a:lstStyle/>
          <a:p>
            <a:endParaRPr lang="ru-RU"/>
          </a:p>
        </p:txBody>
      </p:sp>
      <p:pic>
        <p:nvPicPr>
          <p:cNvPr id="5" name="Рисунок 4">
            <a:extLst>
              <a:ext uri="{FF2B5EF4-FFF2-40B4-BE49-F238E27FC236}">
                <a16:creationId xmlns:a16="http://schemas.microsoft.com/office/drawing/2014/main" id="{5766DFF3-245C-4F32-8F81-7A5ED51EDF8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2EAF3BB-2E08-4782-8434-3E3A6C2A05A2}"/>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10863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FE0C00-77CE-41C8-B8E0-8916A996CA6D}"/>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3A70D47C-038A-40FD-A7DF-3FFE3EF6D6C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67E31C1-76DE-41DD-AB1B-57C86EE30D3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733197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B65C3A-4DE8-4FFC-A898-0D42AA6772F3}"/>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F5F8124-C211-4509-80D1-FB9DF69CE2E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E688D1E-BD4A-4959-A4EC-27A70B87505F}"/>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3520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442AA8-1B3D-41BC-95CC-7899F676C1C3}"/>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B37E41B8-D8AD-4551-B992-CAEA470BDCA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E0AA0F66-3B9C-4F89-8D1F-00BDFACB383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3057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62F6CE-0CF1-424B-9587-2501921BDF6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1F1205AC-108E-45F2-B1A8-81D4DC549F9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AF02116-B350-41BD-BD6D-6AA77E8C038C}"/>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240349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0B995A-AD1F-4737-8865-10757C0546BC}"/>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E4BA6F7C-716A-48AA-9C88-747A737D799E}"/>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90E474C0-DB5C-40E6-BFAE-CC022D737831}"/>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103666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A47FA7-EB7A-4035-A565-20E954F774B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477CC148-EEAF-4A0E-AB43-AE04B19940C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6837F375-34D0-47F9-9659-1663F9FFF437}"/>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383333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EC500">
            <a:alpha val="18870"/>
          </a:srgbClr>
        </a:solidFill>
        <a:effectLst/>
      </p:bgPr>
    </p:bg>
    <p:spTree>
      <p:nvGrpSpPr>
        <p:cNvPr id="1" name="Shape 85"/>
        <p:cNvGrpSpPr/>
        <p:nvPr/>
      </p:nvGrpSpPr>
      <p:grpSpPr>
        <a:xfrm>
          <a:off x="0" y="0"/>
          <a:ext cx="0" cy="0"/>
          <a:chOff x="0" y="0"/>
          <a:chExt cx="0" cy="0"/>
        </a:xfrm>
      </p:grpSpPr>
      <p:sp>
        <p:nvSpPr>
          <p:cNvPr id="86" name="Google Shape;86;p16"/>
          <p:cNvSpPr txBox="1"/>
          <p:nvPr/>
        </p:nvSpPr>
        <p:spPr>
          <a:xfrm>
            <a:off x="464075" y="328413"/>
            <a:ext cx="5540700" cy="11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600" b="1">
                <a:latin typeface="Raleway"/>
                <a:ea typeface="Raleway"/>
                <a:cs typeface="Raleway"/>
                <a:sym typeface="Raleway"/>
              </a:rPr>
              <a:t>Про що сьогодні</a:t>
            </a:r>
            <a:endParaRPr sz="3600" b="1">
              <a:latin typeface="Raleway"/>
              <a:ea typeface="Raleway"/>
              <a:cs typeface="Raleway"/>
              <a:sym typeface="Raleway"/>
            </a:endParaRPr>
          </a:p>
          <a:p>
            <a:pPr marL="0" lvl="0" indent="0" algn="l" rtl="0">
              <a:spcBef>
                <a:spcPts val="0"/>
              </a:spcBef>
              <a:spcAft>
                <a:spcPts val="0"/>
              </a:spcAft>
              <a:buNone/>
            </a:pPr>
            <a:r>
              <a:rPr lang="uk" sz="3600" b="1">
                <a:latin typeface="Raleway"/>
                <a:ea typeface="Raleway"/>
                <a:cs typeface="Raleway"/>
                <a:sym typeface="Raleway"/>
              </a:rPr>
              <a:t>поговоримо:</a:t>
            </a:r>
            <a:endParaRPr sz="3600" b="1">
              <a:latin typeface="Raleway"/>
              <a:ea typeface="Raleway"/>
              <a:cs typeface="Raleway"/>
              <a:sym typeface="Raleway"/>
            </a:endParaRPr>
          </a:p>
        </p:txBody>
      </p:sp>
      <p:sp>
        <p:nvSpPr>
          <p:cNvPr id="87" name="Google Shape;87;p16"/>
          <p:cNvSpPr txBox="1"/>
          <p:nvPr/>
        </p:nvSpPr>
        <p:spPr>
          <a:xfrm>
            <a:off x="464075" y="1691800"/>
            <a:ext cx="4627500" cy="2959200"/>
          </a:xfrm>
          <a:prstGeom prst="rect">
            <a:avLst/>
          </a:prstGeom>
          <a:noFill/>
          <a:ln>
            <a:noFill/>
          </a:ln>
        </p:spPr>
        <p:txBody>
          <a:bodyPr spcFirstLastPara="1" wrap="square" lIns="91425" tIns="91425" rIns="91425" bIns="91425" anchor="t" anchorCtr="0">
            <a:noAutofit/>
          </a:bodyPr>
          <a:lstStyle/>
          <a:p>
            <a:pPr marL="95250" lvl="0" algn="l" rtl="0">
              <a:lnSpc>
                <a:spcPct val="100000"/>
              </a:lnSpc>
              <a:spcBef>
                <a:spcPts val="1000"/>
              </a:spcBef>
              <a:spcAft>
                <a:spcPts val="0"/>
              </a:spcAft>
              <a:buClr>
                <a:srgbClr val="000000"/>
              </a:buClr>
              <a:buSzPts val="2100"/>
            </a:pPr>
            <a:r>
              <a:rPr lang="uk" sz="2100" dirty="0">
                <a:latin typeface="Raleway Medium"/>
                <a:ea typeface="Raleway Medium"/>
                <a:cs typeface="Raleway Medium"/>
                <a:sym typeface="Raleway Medium"/>
              </a:rPr>
              <a:t>- чи важливий режим харчування і яким він має бути?</a:t>
            </a:r>
            <a:endParaRPr sz="2100" dirty="0">
              <a:latin typeface="Raleway Medium"/>
              <a:ea typeface="Raleway Medium"/>
              <a:cs typeface="Raleway Medium"/>
              <a:sym typeface="Raleway Medium"/>
            </a:endParaRPr>
          </a:p>
          <a:p>
            <a:pPr marL="95250" lvl="0" algn="l" rtl="0">
              <a:lnSpc>
                <a:spcPct val="100000"/>
              </a:lnSpc>
              <a:spcBef>
                <a:spcPts val="1000"/>
              </a:spcBef>
              <a:spcAft>
                <a:spcPts val="0"/>
              </a:spcAft>
              <a:buClr>
                <a:srgbClr val="000000"/>
              </a:buClr>
              <a:buSzPts val="2100"/>
            </a:pPr>
            <a:r>
              <a:rPr lang="uk" sz="2100" dirty="0">
                <a:latin typeface="Raleway Medium"/>
                <a:ea typeface="Raleway Medium"/>
                <a:cs typeface="Raleway Medium"/>
                <a:sym typeface="Raleway Medium"/>
              </a:rPr>
              <a:t>- що таке корисні перекуси?</a:t>
            </a:r>
            <a:endParaRPr sz="2100" dirty="0">
              <a:latin typeface="Raleway Medium"/>
              <a:ea typeface="Raleway Medium"/>
              <a:cs typeface="Raleway Medium"/>
              <a:sym typeface="Raleway Medium"/>
            </a:endParaRPr>
          </a:p>
          <a:p>
            <a:pPr marL="95250" lvl="0" algn="l" rtl="0">
              <a:lnSpc>
                <a:spcPct val="100000"/>
              </a:lnSpc>
              <a:spcBef>
                <a:spcPts val="1000"/>
              </a:spcBef>
              <a:spcAft>
                <a:spcPts val="1000"/>
              </a:spcAft>
              <a:buClr>
                <a:srgbClr val="000000"/>
              </a:buClr>
              <a:buSzPts val="2100"/>
            </a:pPr>
            <a:r>
              <a:rPr lang="uk" sz="2100" dirty="0">
                <a:latin typeface="Raleway Medium"/>
                <a:ea typeface="Raleway Medium"/>
                <a:cs typeface="Raleway Medium"/>
                <a:sym typeface="Raleway Medium"/>
              </a:rPr>
              <a:t>- як вибирати їжу поза домом?</a:t>
            </a:r>
            <a:endParaRPr sz="2100" dirty="0">
              <a:latin typeface="Raleway Medium"/>
              <a:ea typeface="Raleway Medium"/>
              <a:cs typeface="Raleway Medium"/>
              <a:sym typeface="Raleway Medium"/>
            </a:endParaRPr>
          </a:p>
        </p:txBody>
      </p:sp>
      <p:pic>
        <p:nvPicPr>
          <p:cNvPr id="88" name="Google Shape;88;p16"/>
          <p:cNvPicPr preferRelativeResize="0"/>
          <p:nvPr/>
        </p:nvPicPr>
        <p:blipFill>
          <a:blip r:embed="rId3">
            <a:alphaModFix/>
          </a:blip>
          <a:stretch>
            <a:fillRect/>
          </a:stretch>
        </p:blipFill>
        <p:spPr>
          <a:xfrm rot="-637557">
            <a:off x="6238149" y="664985"/>
            <a:ext cx="2294679" cy="369808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D1C407-713F-4B2C-A40B-E79856B8735A}"/>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B9ADDD11-4456-4793-8C6D-0E281BE376B7}"/>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64566DD3-0A8D-4DDD-A1C2-17C77D4B2D3D}"/>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1857958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F6E152-B727-4D8F-AE3A-0B9B1FE3060C}"/>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FFBC0EF6-26C7-492C-9362-C1046FFF5875}"/>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1AE5B3C-7926-46B0-9CF3-61408F51D5D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195284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BA310B-19D3-4C93-B0B1-25B842E96300}"/>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0817608-B9C4-454A-96A0-126E77657179}"/>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5A472B2C-0E6B-4A5F-BFC1-F2741B01AE31}"/>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4271009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sz="3600" b="1">
                <a:solidFill>
                  <a:srgbClr val="000000"/>
                </a:solidFill>
                <a:latin typeface="Raleway"/>
                <a:ea typeface="Raleway"/>
                <a:cs typeface="Raleway"/>
                <a:sym typeface="Raleway"/>
              </a:rPr>
              <a:t>Сніданок </a:t>
            </a:r>
            <a:endParaRPr sz="3600" b="1">
              <a:solidFill>
                <a:srgbClr val="000000"/>
              </a:solidFill>
              <a:latin typeface="Raleway"/>
              <a:ea typeface="Raleway"/>
              <a:cs typeface="Raleway"/>
              <a:sym typeface="Raleway"/>
            </a:endParaRPr>
          </a:p>
        </p:txBody>
      </p:sp>
      <p:sp>
        <p:nvSpPr>
          <p:cNvPr id="126" name="Google Shape;126;p21"/>
          <p:cNvSpPr/>
          <p:nvPr/>
        </p:nvSpPr>
        <p:spPr>
          <a:xfrm>
            <a:off x="311700" y="3245200"/>
            <a:ext cx="4654800" cy="16848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 name="Google Shape;127;p21"/>
          <p:cNvSpPr txBox="1"/>
          <p:nvPr/>
        </p:nvSpPr>
        <p:spPr>
          <a:xfrm>
            <a:off x="423275" y="3349075"/>
            <a:ext cx="4279500" cy="1390800"/>
          </a:xfrm>
          <a:prstGeom prst="rect">
            <a:avLst/>
          </a:prstGeom>
          <a:noFill/>
          <a:ln>
            <a:noFill/>
          </a:ln>
        </p:spPr>
        <p:txBody>
          <a:bodyPr spcFirstLastPara="1" wrap="square" lIns="91425" tIns="91425" rIns="91425" bIns="91425" anchor="t" anchorCtr="0">
            <a:noAutofit/>
          </a:bodyPr>
          <a:lstStyle/>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25 % денного раціону</a:t>
            </a:r>
            <a:endParaRPr>
              <a:latin typeface="Raleway Medium"/>
              <a:ea typeface="Raleway Medium"/>
              <a:cs typeface="Raleway Medium"/>
              <a:sym typeface="Raleway Medium"/>
            </a:endParaRPr>
          </a:p>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Дає енергію на весь день</a:t>
            </a:r>
            <a:endParaRPr>
              <a:latin typeface="Raleway Medium"/>
              <a:ea typeface="Raleway Medium"/>
              <a:cs typeface="Raleway Medium"/>
              <a:sym typeface="Raleway Medium"/>
            </a:endParaRPr>
          </a:p>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Якщо поснідати добре, менша ймовірність переїдань і вживання екстрапродуктів</a:t>
            </a:r>
            <a:endParaRPr>
              <a:latin typeface="Raleway Medium"/>
              <a:ea typeface="Raleway Medium"/>
              <a:cs typeface="Raleway Medium"/>
              <a:sym typeface="Raleway Medium"/>
            </a:endParaRPr>
          </a:p>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Надавайте перевагу несолодким сніданкам</a:t>
            </a:r>
            <a:endParaRPr>
              <a:latin typeface="Raleway Medium"/>
              <a:ea typeface="Raleway Medium"/>
              <a:cs typeface="Raleway Medium"/>
              <a:sym typeface="Raleway Medium"/>
            </a:endParaRPr>
          </a:p>
        </p:txBody>
      </p:sp>
      <p:pic>
        <p:nvPicPr>
          <p:cNvPr id="128" name="Google Shape;128;p21"/>
          <p:cNvPicPr preferRelativeResize="0"/>
          <p:nvPr/>
        </p:nvPicPr>
        <p:blipFill rotWithShape="1">
          <a:blip r:embed="rId3">
            <a:alphaModFix/>
          </a:blip>
          <a:srcRect t="1361" b="1361"/>
          <a:stretch/>
        </p:blipFill>
        <p:spPr>
          <a:xfrm>
            <a:off x="3470850" y="76200"/>
            <a:ext cx="4156298" cy="3845800"/>
          </a:xfrm>
          <a:prstGeom prst="rect">
            <a:avLst/>
          </a:prstGeom>
          <a:noFill/>
          <a:ln>
            <a:noFill/>
          </a:ln>
        </p:spPr>
      </p:pic>
      <p:sp>
        <p:nvSpPr>
          <p:cNvPr id="129" name="Google Shape;129;p21"/>
          <p:cNvSpPr/>
          <p:nvPr/>
        </p:nvSpPr>
        <p:spPr>
          <a:xfrm>
            <a:off x="7184000" y="3321400"/>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Овочі та фрукти</a:t>
            </a:r>
            <a:endParaRPr>
              <a:solidFill>
                <a:schemeClr val="lt1"/>
              </a:solidFill>
              <a:latin typeface="Raleway Medium"/>
              <a:ea typeface="Raleway Medium"/>
              <a:cs typeface="Raleway Medium"/>
              <a:sym typeface="Raleway Medium"/>
            </a:endParaRPr>
          </a:p>
        </p:txBody>
      </p:sp>
      <p:sp>
        <p:nvSpPr>
          <p:cNvPr id="130" name="Google Shape;130;p21"/>
          <p:cNvSpPr/>
          <p:nvPr/>
        </p:nvSpPr>
        <p:spPr>
          <a:xfrm>
            <a:off x="1820625" y="1485688"/>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Білки </a:t>
            </a:r>
            <a:endParaRPr>
              <a:solidFill>
                <a:schemeClr val="lt1"/>
              </a:solidFill>
              <a:latin typeface="Raleway Medium"/>
              <a:ea typeface="Raleway Medium"/>
              <a:cs typeface="Raleway Medium"/>
              <a:sym typeface="Raleway Medium"/>
            </a:endParaRPr>
          </a:p>
        </p:txBody>
      </p:sp>
      <p:sp>
        <p:nvSpPr>
          <p:cNvPr id="131" name="Google Shape;131;p21"/>
          <p:cNvSpPr/>
          <p:nvPr/>
        </p:nvSpPr>
        <p:spPr>
          <a:xfrm>
            <a:off x="1439625" y="2297750"/>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Складні вуглеводи</a:t>
            </a:r>
            <a:endParaRPr>
              <a:solidFill>
                <a:schemeClr val="lt1"/>
              </a:solidFill>
              <a:latin typeface="Raleway Medium"/>
              <a:ea typeface="Raleway Medium"/>
              <a:cs typeface="Raleway Medium"/>
              <a:sym typeface="Raleway Medium"/>
            </a:endParaRPr>
          </a:p>
        </p:txBody>
      </p:sp>
      <p:sp>
        <p:nvSpPr>
          <p:cNvPr id="132" name="Google Shape;132;p21"/>
          <p:cNvSpPr/>
          <p:nvPr/>
        </p:nvSpPr>
        <p:spPr>
          <a:xfrm>
            <a:off x="6269600" y="4094613"/>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Корисні жири</a:t>
            </a:r>
            <a:endParaRPr>
              <a:solidFill>
                <a:schemeClr val="lt1"/>
              </a:solidFill>
              <a:latin typeface="Raleway Medium"/>
              <a:ea typeface="Raleway Medium"/>
              <a:cs typeface="Raleway Medium"/>
              <a:sym typeface="Raleway Medium"/>
            </a:endParaRPr>
          </a:p>
        </p:txBody>
      </p:sp>
      <p:cxnSp>
        <p:nvCxnSpPr>
          <p:cNvPr id="133" name="Google Shape;133;p21"/>
          <p:cNvCxnSpPr>
            <a:stCxn id="130" idx="0"/>
          </p:cNvCxnSpPr>
          <p:nvPr/>
        </p:nvCxnSpPr>
        <p:spPr>
          <a:xfrm rot="-5400000">
            <a:off x="3421575" y="403288"/>
            <a:ext cx="366600" cy="1798200"/>
          </a:xfrm>
          <a:prstGeom prst="bentConnector2">
            <a:avLst/>
          </a:prstGeom>
          <a:noFill/>
          <a:ln w="19050" cap="flat" cmpd="sng">
            <a:solidFill>
              <a:srgbClr val="AEC500"/>
            </a:solidFill>
            <a:prstDash val="solid"/>
            <a:round/>
            <a:headEnd type="none" w="med" len="med"/>
            <a:tailEnd type="none" w="med" len="med"/>
          </a:ln>
        </p:spPr>
      </p:cxnSp>
      <p:cxnSp>
        <p:nvCxnSpPr>
          <p:cNvPr id="134" name="Google Shape;134;p21"/>
          <p:cNvCxnSpPr>
            <a:stCxn id="131" idx="2"/>
          </p:cNvCxnSpPr>
          <p:nvPr/>
        </p:nvCxnSpPr>
        <p:spPr>
          <a:xfrm rot="-5400000" flipH="1">
            <a:off x="3506625" y="1688600"/>
            <a:ext cx="150600" cy="2514300"/>
          </a:xfrm>
          <a:prstGeom prst="bentConnector2">
            <a:avLst/>
          </a:prstGeom>
          <a:noFill/>
          <a:ln w="19050" cap="flat" cmpd="sng">
            <a:solidFill>
              <a:srgbClr val="AEC500"/>
            </a:solidFill>
            <a:prstDash val="solid"/>
            <a:round/>
            <a:headEnd type="none" w="med" len="med"/>
            <a:tailEnd type="none" w="med" len="med"/>
          </a:ln>
        </p:spPr>
      </p:cxnSp>
      <p:cxnSp>
        <p:nvCxnSpPr>
          <p:cNvPr id="135" name="Google Shape;135;p21"/>
          <p:cNvCxnSpPr>
            <a:stCxn id="129" idx="0"/>
          </p:cNvCxnSpPr>
          <p:nvPr/>
        </p:nvCxnSpPr>
        <p:spPr>
          <a:xfrm rot="5400000" flipH="1">
            <a:off x="6652700" y="1904950"/>
            <a:ext cx="1317000" cy="1515900"/>
          </a:xfrm>
          <a:prstGeom prst="bentConnector2">
            <a:avLst/>
          </a:prstGeom>
          <a:noFill/>
          <a:ln w="19050" cap="flat" cmpd="sng">
            <a:solidFill>
              <a:srgbClr val="AEC500"/>
            </a:solidFill>
            <a:prstDash val="solid"/>
            <a:round/>
            <a:headEnd type="none" w="med" len="med"/>
            <a:tailEnd type="none" w="med" len="med"/>
          </a:ln>
        </p:spPr>
      </p:cxnSp>
      <p:cxnSp>
        <p:nvCxnSpPr>
          <p:cNvPr id="136" name="Google Shape;136;p21"/>
          <p:cNvCxnSpPr>
            <a:stCxn id="132" idx="1"/>
          </p:cNvCxnSpPr>
          <p:nvPr/>
        </p:nvCxnSpPr>
        <p:spPr>
          <a:xfrm rot="10800000">
            <a:off x="5600600" y="3495663"/>
            <a:ext cx="669000" cy="885300"/>
          </a:xfrm>
          <a:prstGeom prst="bentConnector2">
            <a:avLst/>
          </a:prstGeom>
          <a:noFill/>
          <a:ln w="19050" cap="flat" cmpd="sng">
            <a:solidFill>
              <a:srgbClr val="AEC500"/>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311700" y="445025"/>
            <a:ext cx="351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Обід </a:t>
            </a:r>
            <a:endParaRPr sz="3620" b="1">
              <a:latin typeface="Raleway"/>
              <a:ea typeface="Raleway"/>
              <a:cs typeface="Raleway"/>
              <a:sym typeface="Raleway"/>
            </a:endParaRPr>
          </a:p>
        </p:txBody>
      </p:sp>
      <p:sp>
        <p:nvSpPr>
          <p:cNvPr id="142" name="Google Shape;142;p22"/>
          <p:cNvSpPr/>
          <p:nvPr/>
        </p:nvSpPr>
        <p:spPr>
          <a:xfrm>
            <a:off x="311700" y="3274675"/>
            <a:ext cx="3915900" cy="15396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22"/>
          <p:cNvSpPr txBox="1"/>
          <p:nvPr/>
        </p:nvSpPr>
        <p:spPr>
          <a:xfrm>
            <a:off x="311700" y="3412273"/>
            <a:ext cx="4924175" cy="1403802"/>
          </a:xfrm>
          <a:prstGeom prst="rect">
            <a:avLst/>
          </a:prstGeom>
          <a:noFill/>
          <a:ln>
            <a:noFill/>
          </a:ln>
        </p:spPr>
        <p:txBody>
          <a:bodyPr spcFirstLastPara="1" wrap="square" lIns="91425" tIns="91425" rIns="91425" bIns="91425" anchor="t" anchorCtr="0">
            <a:noAutofit/>
          </a:bodyPr>
          <a:lstStyle/>
          <a:p>
            <a:pPr marL="285750" lvl="0" indent="-146050" algn="l" rtl="0">
              <a:lnSpc>
                <a:spcPct val="115000"/>
              </a:lnSpc>
              <a:spcBef>
                <a:spcPts val="0"/>
              </a:spcBef>
              <a:spcAft>
                <a:spcPts val="0"/>
              </a:spcAft>
              <a:buClr>
                <a:srgbClr val="000000"/>
              </a:buClr>
              <a:buSzPts val="1400"/>
              <a:buFont typeface="Raleway"/>
              <a:buChar char="○"/>
            </a:pPr>
            <a:r>
              <a:rPr lang="uk" dirty="0">
                <a:latin typeface="Raleway"/>
                <a:ea typeface="Raleway"/>
                <a:cs typeface="Raleway"/>
                <a:sym typeface="Raleway"/>
              </a:rPr>
              <a:t>Найбільший прийом їжі за день </a:t>
            </a:r>
            <a:endParaRPr dirty="0">
              <a:latin typeface="Raleway"/>
              <a:ea typeface="Raleway"/>
              <a:cs typeface="Raleway"/>
              <a:sym typeface="Raleway"/>
            </a:endParaRPr>
          </a:p>
          <a:p>
            <a:pPr marL="285750" lvl="0" indent="-146050" algn="l" rtl="0">
              <a:lnSpc>
                <a:spcPct val="115000"/>
              </a:lnSpc>
              <a:spcBef>
                <a:spcPts val="0"/>
              </a:spcBef>
              <a:spcAft>
                <a:spcPts val="0"/>
              </a:spcAft>
              <a:buClr>
                <a:srgbClr val="000000"/>
              </a:buClr>
              <a:buSzPts val="1400"/>
              <a:buFont typeface="Raleway"/>
              <a:buChar char="○"/>
            </a:pPr>
            <a:r>
              <a:rPr lang="uk" dirty="0">
                <a:latin typeface="Raleway"/>
                <a:ea typeface="Raleway"/>
                <a:cs typeface="Raleway"/>
                <a:sym typeface="Raleway"/>
              </a:rPr>
              <a:t>Мість 35–40 % денних калорій</a:t>
            </a:r>
            <a:endParaRPr dirty="0">
              <a:latin typeface="Raleway"/>
              <a:ea typeface="Raleway"/>
              <a:cs typeface="Raleway"/>
              <a:sym typeface="Raleway"/>
            </a:endParaRPr>
          </a:p>
          <a:p>
            <a:pPr marL="285750" lvl="0" indent="-146050" algn="l" rtl="0">
              <a:lnSpc>
                <a:spcPct val="115000"/>
              </a:lnSpc>
              <a:spcBef>
                <a:spcPts val="0"/>
              </a:spcBef>
              <a:spcAft>
                <a:spcPts val="0"/>
              </a:spcAft>
              <a:buClr>
                <a:srgbClr val="000000"/>
              </a:buClr>
              <a:buSzPts val="1400"/>
              <a:buFont typeface="Raleway"/>
              <a:buChar char="○"/>
            </a:pPr>
            <a:r>
              <a:rPr lang="uk" dirty="0">
                <a:latin typeface="Raleway"/>
                <a:ea typeface="Raleway"/>
                <a:cs typeface="Raleway"/>
                <a:sym typeface="Raleway"/>
              </a:rPr>
              <a:t>Корисна традиція — починати обід </a:t>
            </a:r>
            <a:br>
              <a:rPr lang="uk" dirty="0">
                <a:latin typeface="Raleway"/>
                <a:ea typeface="Raleway"/>
                <a:cs typeface="Raleway"/>
                <a:sym typeface="Raleway"/>
              </a:rPr>
            </a:br>
            <a:r>
              <a:rPr lang="uk" dirty="0">
                <a:latin typeface="Raleway"/>
                <a:ea typeface="Raleway"/>
                <a:cs typeface="Raleway"/>
                <a:sym typeface="Raleway"/>
              </a:rPr>
              <a:t>з овочів</a:t>
            </a:r>
            <a:endParaRPr dirty="0">
              <a:latin typeface="Raleway Medium"/>
              <a:ea typeface="Raleway Medium"/>
              <a:cs typeface="Raleway Medium"/>
              <a:sym typeface="Raleway Medium"/>
            </a:endParaRPr>
          </a:p>
        </p:txBody>
      </p:sp>
      <p:pic>
        <p:nvPicPr>
          <p:cNvPr id="144" name="Google Shape;144;p22"/>
          <p:cNvPicPr preferRelativeResize="0"/>
          <p:nvPr/>
        </p:nvPicPr>
        <p:blipFill>
          <a:blip r:embed="rId3">
            <a:alphaModFix/>
          </a:blip>
          <a:stretch>
            <a:fillRect/>
          </a:stretch>
        </p:blipFill>
        <p:spPr>
          <a:xfrm rot="1617866">
            <a:off x="2694511" y="-1332815"/>
            <a:ext cx="7442383" cy="71189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Приклади корисного обіду </a:t>
            </a:r>
            <a:endParaRPr sz="3620" b="1">
              <a:latin typeface="Raleway"/>
              <a:ea typeface="Raleway"/>
              <a:cs typeface="Raleway"/>
              <a:sym typeface="Raleway"/>
            </a:endParaRPr>
          </a:p>
        </p:txBody>
      </p:sp>
      <p:pic>
        <p:nvPicPr>
          <p:cNvPr id="150" name="Google Shape;150;p23"/>
          <p:cNvPicPr preferRelativeResize="0"/>
          <p:nvPr/>
        </p:nvPicPr>
        <p:blipFill>
          <a:blip r:embed="rId3">
            <a:alphaModFix/>
          </a:blip>
          <a:stretch>
            <a:fillRect/>
          </a:stretch>
        </p:blipFill>
        <p:spPr>
          <a:xfrm>
            <a:off x="5062575" y="1558830"/>
            <a:ext cx="3025075" cy="2942318"/>
          </a:xfrm>
          <a:prstGeom prst="rect">
            <a:avLst/>
          </a:prstGeom>
          <a:noFill/>
          <a:ln>
            <a:noFill/>
          </a:ln>
        </p:spPr>
      </p:pic>
      <p:pic>
        <p:nvPicPr>
          <p:cNvPr id="151" name="Google Shape;151;p23"/>
          <p:cNvPicPr preferRelativeResize="0"/>
          <p:nvPr/>
        </p:nvPicPr>
        <p:blipFill rotWithShape="1">
          <a:blip r:embed="rId4">
            <a:alphaModFix/>
          </a:blip>
          <a:srcRect/>
          <a:stretch/>
        </p:blipFill>
        <p:spPr>
          <a:xfrm>
            <a:off x="868700" y="1771351"/>
            <a:ext cx="2864974" cy="2922051"/>
          </a:xfrm>
          <a:prstGeom prst="rect">
            <a:avLst/>
          </a:prstGeom>
          <a:noFill/>
          <a:ln>
            <a:noFill/>
          </a:ln>
        </p:spPr>
      </p:pic>
      <p:sp>
        <p:nvSpPr>
          <p:cNvPr id="152" name="Google Shape;152;p23"/>
          <p:cNvSpPr/>
          <p:nvPr/>
        </p:nvSpPr>
        <p:spPr>
          <a:xfrm>
            <a:off x="2178739" y="1461275"/>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Овочі</a:t>
            </a:r>
            <a:endParaRPr sz="1100">
              <a:solidFill>
                <a:schemeClr val="lt1"/>
              </a:solidFill>
              <a:latin typeface="Raleway Medium"/>
              <a:ea typeface="Raleway Medium"/>
              <a:cs typeface="Raleway Medium"/>
              <a:sym typeface="Raleway Medium"/>
            </a:endParaRPr>
          </a:p>
        </p:txBody>
      </p:sp>
      <p:sp>
        <p:nvSpPr>
          <p:cNvPr id="153" name="Google Shape;153;p23"/>
          <p:cNvSpPr/>
          <p:nvPr/>
        </p:nvSpPr>
        <p:spPr>
          <a:xfrm>
            <a:off x="81147" y="2046418"/>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Печена картопля</a:t>
            </a:r>
            <a:endParaRPr sz="1100">
              <a:solidFill>
                <a:schemeClr val="lt1"/>
              </a:solidFill>
              <a:latin typeface="Raleway Medium"/>
              <a:ea typeface="Raleway Medium"/>
              <a:cs typeface="Raleway Medium"/>
              <a:sym typeface="Raleway Medium"/>
            </a:endParaRPr>
          </a:p>
        </p:txBody>
      </p:sp>
      <p:sp>
        <p:nvSpPr>
          <p:cNvPr id="154" name="Google Shape;154;p23"/>
          <p:cNvSpPr/>
          <p:nvPr/>
        </p:nvSpPr>
        <p:spPr>
          <a:xfrm>
            <a:off x="3591061" y="2846092"/>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Насіння льону</a:t>
            </a:r>
            <a:endParaRPr sz="1100">
              <a:solidFill>
                <a:schemeClr val="lt1"/>
              </a:solidFill>
              <a:latin typeface="Raleway Medium"/>
              <a:ea typeface="Raleway Medium"/>
              <a:cs typeface="Raleway Medium"/>
              <a:sym typeface="Raleway Medium"/>
            </a:endParaRPr>
          </a:p>
        </p:txBody>
      </p:sp>
      <p:sp>
        <p:nvSpPr>
          <p:cNvPr id="155" name="Google Shape;155;p23"/>
          <p:cNvSpPr/>
          <p:nvPr/>
        </p:nvSpPr>
        <p:spPr>
          <a:xfrm>
            <a:off x="3383464" y="3908305"/>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Рослинна олія</a:t>
            </a:r>
            <a:endParaRPr sz="1100">
              <a:solidFill>
                <a:schemeClr val="lt1"/>
              </a:solidFill>
              <a:latin typeface="Raleway Medium"/>
              <a:ea typeface="Raleway Medium"/>
              <a:cs typeface="Raleway Medium"/>
              <a:sym typeface="Raleway Medium"/>
            </a:endParaRPr>
          </a:p>
        </p:txBody>
      </p:sp>
      <p:sp>
        <p:nvSpPr>
          <p:cNvPr id="156" name="Google Shape;156;p23"/>
          <p:cNvSpPr/>
          <p:nvPr/>
        </p:nvSpPr>
        <p:spPr>
          <a:xfrm>
            <a:off x="418225" y="4045367"/>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Риба</a:t>
            </a:r>
            <a:endParaRPr sz="1100">
              <a:solidFill>
                <a:schemeClr val="lt1"/>
              </a:solidFill>
              <a:latin typeface="Raleway Medium"/>
              <a:ea typeface="Raleway Medium"/>
              <a:cs typeface="Raleway Medium"/>
              <a:sym typeface="Raleway Medium"/>
            </a:endParaRPr>
          </a:p>
        </p:txBody>
      </p:sp>
      <p:sp>
        <p:nvSpPr>
          <p:cNvPr id="157" name="Google Shape;157;p23"/>
          <p:cNvSpPr/>
          <p:nvPr/>
        </p:nvSpPr>
        <p:spPr>
          <a:xfrm>
            <a:off x="7230595" y="4204376"/>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Запечена індичка</a:t>
            </a:r>
            <a:endParaRPr sz="1100">
              <a:solidFill>
                <a:schemeClr val="lt1"/>
              </a:solidFill>
              <a:latin typeface="Raleway Medium"/>
              <a:ea typeface="Raleway Medium"/>
              <a:cs typeface="Raleway Medium"/>
              <a:sym typeface="Raleway Medium"/>
            </a:endParaRPr>
          </a:p>
        </p:txBody>
      </p:sp>
      <p:sp>
        <p:nvSpPr>
          <p:cNvPr id="158" name="Google Shape;158;p23"/>
          <p:cNvSpPr/>
          <p:nvPr/>
        </p:nvSpPr>
        <p:spPr>
          <a:xfrm>
            <a:off x="4534970" y="1558825"/>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Макарони </a:t>
            </a:r>
            <a:br>
              <a:rPr lang="uk" sz="1100">
                <a:solidFill>
                  <a:schemeClr val="lt1"/>
                </a:solidFill>
                <a:latin typeface="Raleway Medium"/>
                <a:ea typeface="Raleway Medium"/>
                <a:cs typeface="Raleway Medium"/>
                <a:sym typeface="Raleway Medium"/>
              </a:rPr>
            </a:br>
            <a:r>
              <a:rPr lang="uk" sz="1100">
                <a:solidFill>
                  <a:schemeClr val="lt1"/>
                </a:solidFill>
                <a:latin typeface="Raleway Medium"/>
                <a:ea typeface="Raleway Medium"/>
                <a:cs typeface="Raleway Medium"/>
                <a:sym typeface="Raleway Medium"/>
              </a:rPr>
              <a:t>з твердих сортів</a:t>
            </a:r>
            <a:endParaRPr sz="1100">
              <a:solidFill>
                <a:schemeClr val="lt1"/>
              </a:solidFill>
              <a:latin typeface="Raleway Medium"/>
              <a:ea typeface="Raleway Medium"/>
              <a:cs typeface="Raleway Medium"/>
              <a:sym typeface="Raleway Medium"/>
            </a:endParaRPr>
          </a:p>
        </p:txBody>
      </p:sp>
      <p:sp>
        <p:nvSpPr>
          <p:cNvPr id="159" name="Google Shape;159;p23"/>
          <p:cNvSpPr/>
          <p:nvPr/>
        </p:nvSpPr>
        <p:spPr>
          <a:xfrm>
            <a:off x="6950149" y="970925"/>
            <a:ext cx="16926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Ферментовані овочі</a:t>
            </a:r>
            <a:endParaRPr sz="1100">
              <a:solidFill>
                <a:schemeClr val="lt1"/>
              </a:solidFill>
              <a:latin typeface="Raleway Medium"/>
              <a:ea typeface="Raleway Medium"/>
              <a:cs typeface="Raleway Medium"/>
              <a:sym typeface="Raleway Medium"/>
            </a:endParaRPr>
          </a:p>
        </p:txBody>
      </p:sp>
      <p:cxnSp>
        <p:nvCxnSpPr>
          <p:cNvPr id="160" name="Google Shape;160;p23"/>
          <p:cNvCxnSpPr>
            <a:stCxn id="158" idx="3"/>
          </p:cNvCxnSpPr>
          <p:nvPr/>
        </p:nvCxnSpPr>
        <p:spPr>
          <a:xfrm>
            <a:off x="6061670" y="1820575"/>
            <a:ext cx="241800" cy="558600"/>
          </a:xfrm>
          <a:prstGeom prst="bentConnector2">
            <a:avLst/>
          </a:prstGeom>
          <a:noFill/>
          <a:ln w="19050" cap="flat" cmpd="sng">
            <a:solidFill>
              <a:srgbClr val="AEC500"/>
            </a:solidFill>
            <a:prstDash val="solid"/>
            <a:round/>
            <a:headEnd type="none" w="med" len="med"/>
            <a:tailEnd type="none" w="med" len="med"/>
          </a:ln>
        </p:spPr>
      </p:cxnSp>
      <p:cxnSp>
        <p:nvCxnSpPr>
          <p:cNvPr id="161" name="Google Shape;161;p23"/>
          <p:cNvCxnSpPr/>
          <p:nvPr/>
        </p:nvCxnSpPr>
        <p:spPr>
          <a:xfrm rot="5400000">
            <a:off x="6502999" y="1599125"/>
            <a:ext cx="1042200" cy="156900"/>
          </a:xfrm>
          <a:prstGeom prst="bentConnector3">
            <a:avLst>
              <a:gd name="adj1" fmla="val 50000"/>
            </a:avLst>
          </a:prstGeom>
          <a:noFill/>
          <a:ln w="19050" cap="flat" cmpd="sng">
            <a:solidFill>
              <a:srgbClr val="AEC500"/>
            </a:solidFill>
            <a:prstDash val="solid"/>
            <a:round/>
            <a:headEnd type="none" w="med" len="med"/>
            <a:tailEnd type="none" w="med" len="med"/>
          </a:ln>
        </p:spPr>
      </p:cxnSp>
      <p:cxnSp>
        <p:nvCxnSpPr>
          <p:cNvPr id="162" name="Google Shape;162;p23"/>
          <p:cNvCxnSpPr>
            <a:stCxn id="157" idx="1"/>
          </p:cNvCxnSpPr>
          <p:nvPr/>
        </p:nvCxnSpPr>
        <p:spPr>
          <a:xfrm rot="10800000">
            <a:off x="6802495" y="3949226"/>
            <a:ext cx="428100" cy="516900"/>
          </a:xfrm>
          <a:prstGeom prst="bentConnector2">
            <a:avLst/>
          </a:prstGeom>
          <a:noFill/>
          <a:ln w="19050" cap="flat" cmpd="sng">
            <a:solidFill>
              <a:srgbClr val="AEC500"/>
            </a:solidFill>
            <a:prstDash val="solid"/>
            <a:round/>
            <a:headEnd type="none" w="med" len="med"/>
            <a:tailEnd type="none" w="med" len="med"/>
          </a:ln>
        </p:spPr>
      </p:cxnSp>
      <p:cxnSp>
        <p:nvCxnSpPr>
          <p:cNvPr id="163" name="Google Shape;163;p23"/>
          <p:cNvCxnSpPr>
            <a:stCxn id="154" idx="1"/>
          </p:cNvCxnSpPr>
          <p:nvPr/>
        </p:nvCxnSpPr>
        <p:spPr>
          <a:xfrm flipH="1">
            <a:off x="3248461" y="3107842"/>
            <a:ext cx="342600" cy="200400"/>
          </a:xfrm>
          <a:prstGeom prst="bentConnector3">
            <a:avLst>
              <a:gd name="adj1" fmla="val 50000"/>
            </a:avLst>
          </a:prstGeom>
          <a:noFill/>
          <a:ln w="19050" cap="flat" cmpd="sng">
            <a:solidFill>
              <a:srgbClr val="AEC500"/>
            </a:solidFill>
            <a:prstDash val="solid"/>
            <a:round/>
            <a:headEnd type="none" w="med" len="med"/>
            <a:tailEnd type="none" w="med" len="med"/>
          </a:ln>
        </p:spPr>
      </p:cxnSp>
      <p:cxnSp>
        <p:nvCxnSpPr>
          <p:cNvPr id="164" name="Google Shape;164;p23"/>
          <p:cNvCxnSpPr>
            <a:stCxn id="155" idx="1"/>
          </p:cNvCxnSpPr>
          <p:nvPr/>
        </p:nvCxnSpPr>
        <p:spPr>
          <a:xfrm rot="10800000">
            <a:off x="2952064" y="3557455"/>
            <a:ext cx="431400" cy="612600"/>
          </a:xfrm>
          <a:prstGeom prst="bentConnector2">
            <a:avLst/>
          </a:prstGeom>
          <a:noFill/>
          <a:ln w="19050" cap="flat" cmpd="sng">
            <a:solidFill>
              <a:srgbClr val="AEC500"/>
            </a:solidFill>
            <a:prstDash val="solid"/>
            <a:round/>
            <a:headEnd type="none" w="med" len="med"/>
            <a:tailEnd type="none" w="med" len="med"/>
          </a:ln>
        </p:spPr>
      </p:cxnSp>
      <p:cxnSp>
        <p:nvCxnSpPr>
          <p:cNvPr id="165" name="Google Shape;165;p23"/>
          <p:cNvCxnSpPr>
            <a:stCxn id="156" idx="0"/>
          </p:cNvCxnSpPr>
          <p:nvPr/>
        </p:nvCxnSpPr>
        <p:spPr>
          <a:xfrm rot="-5400000">
            <a:off x="1219375" y="3404567"/>
            <a:ext cx="603000" cy="678600"/>
          </a:xfrm>
          <a:prstGeom prst="bentConnector2">
            <a:avLst/>
          </a:prstGeom>
          <a:noFill/>
          <a:ln w="19050" cap="flat" cmpd="sng">
            <a:solidFill>
              <a:srgbClr val="AEC500"/>
            </a:solidFill>
            <a:prstDash val="solid"/>
            <a:round/>
            <a:headEnd type="none" w="med" len="med"/>
            <a:tailEnd type="none" w="med" len="med"/>
          </a:ln>
        </p:spPr>
      </p:cxnSp>
      <p:cxnSp>
        <p:nvCxnSpPr>
          <p:cNvPr id="166" name="Google Shape;166;p23"/>
          <p:cNvCxnSpPr>
            <a:stCxn id="153" idx="3"/>
          </p:cNvCxnSpPr>
          <p:nvPr/>
        </p:nvCxnSpPr>
        <p:spPr>
          <a:xfrm>
            <a:off x="1607847" y="2308168"/>
            <a:ext cx="328800" cy="502200"/>
          </a:xfrm>
          <a:prstGeom prst="bentConnector2">
            <a:avLst/>
          </a:prstGeom>
          <a:noFill/>
          <a:ln w="19050" cap="flat" cmpd="sng">
            <a:solidFill>
              <a:srgbClr val="AEC500"/>
            </a:solidFill>
            <a:prstDash val="solid"/>
            <a:round/>
            <a:headEnd type="none" w="med" len="med"/>
            <a:tailEnd type="none" w="med" len="med"/>
          </a:ln>
        </p:spPr>
      </p:cxnSp>
      <p:cxnSp>
        <p:nvCxnSpPr>
          <p:cNvPr id="167" name="Google Shape;167;p23"/>
          <p:cNvCxnSpPr>
            <a:stCxn id="152" idx="3"/>
          </p:cNvCxnSpPr>
          <p:nvPr/>
        </p:nvCxnSpPr>
        <p:spPr>
          <a:xfrm flipH="1">
            <a:off x="3056839" y="1723025"/>
            <a:ext cx="648600" cy="579300"/>
          </a:xfrm>
          <a:prstGeom prst="bentConnector3">
            <a:avLst>
              <a:gd name="adj1" fmla="val -36714"/>
            </a:avLst>
          </a:prstGeom>
          <a:noFill/>
          <a:ln w="19050" cap="flat" cmpd="sng">
            <a:solidFill>
              <a:srgbClr val="AEC500"/>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5"/>
          <p:cNvPicPr preferRelativeResize="0"/>
          <p:nvPr/>
        </p:nvPicPr>
        <p:blipFill>
          <a:blip r:embed="rId3">
            <a:alphaModFix/>
          </a:blip>
          <a:stretch>
            <a:fillRect/>
          </a:stretch>
        </p:blipFill>
        <p:spPr>
          <a:xfrm rot="1742879">
            <a:off x="-401977" y="-190234"/>
            <a:ext cx="5975169" cy="5404140"/>
          </a:xfrm>
          <a:prstGeom prst="rect">
            <a:avLst/>
          </a:prstGeom>
          <a:noFill/>
          <a:ln>
            <a:noFill/>
          </a:ln>
        </p:spPr>
      </p:pic>
      <p:sp>
        <p:nvSpPr>
          <p:cNvPr id="182" name="Google Shape;182;p25"/>
          <p:cNvSpPr/>
          <p:nvPr/>
        </p:nvSpPr>
        <p:spPr>
          <a:xfrm>
            <a:off x="3568350" y="927550"/>
            <a:ext cx="4676100" cy="9285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5"/>
          <p:cNvSpPr/>
          <p:nvPr/>
        </p:nvSpPr>
        <p:spPr>
          <a:xfrm>
            <a:off x="3568350" y="2035650"/>
            <a:ext cx="4676100" cy="9285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5"/>
          <p:cNvSpPr/>
          <p:nvPr/>
        </p:nvSpPr>
        <p:spPr>
          <a:xfrm>
            <a:off x="3568350" y="3146750"/>
            <a:ext cx="4676100" cy="6534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5"/>
          <p:cNvSpPr txBox="1"/>
          <p:nvPr/>
        </p:nvSpPr>
        <p:spPr>
          <a:xfrm>
            <a:off x="3765250" y="825190"/>
            <a:ext cx="4549191" cy="2481735"/>
          </a:xfrm>
          <a:prstGeom prst="rect">
            <a:avLst/>
          </a:prstGeom>
          <a:noFill/>
          <a:ln>
            <a:noFill/>
          </a:ln>
        </p:spPr>
        <p:txBody>
          <a:bodyPr spcFirstLastPara="1" wrap="square" lIns="91425" tIns="91425" rIns="91425" bIns="91425" anchor="t" anchorCtr="0">
            <a:noAutofit/>
          </a:bodyPr>
          <a:lstStyle/>
          <a:p>
            <a:pPr marL="95250" lvl="0" algn="l" rtl="0">
              <a:lnSpc>
                <a:spcPct val="100000"/>
              </a:lnSpc>
              <a:spcBef>
                <a:spcPts val="1200"/>
              </a:spcBef>
              <a:spcAft>
                <a:spcPts val="0"/>
              </a:spcAft>
              <a:buClr>
                <a:schemeClr val="lt1"/>
              </a:buClr>
              <a:buSzPts val="2100"/>
            </a:pPr>
            <a:r>
              <a:rPr lang="uk" sz="2100" dirty="0">
                <a:solidFill>
                  <a:schemeClr val="lt1"/>
                </a:solidFill>
                <a:latin typeface="Raleway Medium"/>
                <a:ea typeface="Raleway Medium"/>
                <a:cs typeface="Raleway Medium"/>
                <a:sym typeface="Raleway Medium"/>
              </a:rPr>
              <a:t>Чули такий міф, нібито їсти після 18:00 не можна? </a:t>
            </a: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5250" lvl="0" algn="l" rtl="0">
              <a:lnSpc>
                <a:spcPct val="100000"/>
              </a:lnSpc>
              <a:spcBef>
                <a:spcPts val="1000"/>
              </a:spcBef>
              <a:spcAft>
                <a:spcPts val="0"/>
              </a:spcAft>
              <a:buClr>
                <a:schemeClr val="lt1"/>
              </a:buClr>
              <a:buSzPts val="2100"/>
            </a:pPr>
            <a:r>
              <a:rPr lang="uk" sz="2100" dirty="0">
                <a:solidFill>
                  <a:schemeClr val="lt1"/>
                </a:solidFill>
                <a:latin typeface="Raleway Medium"/>
                <a:ea typeface="Raleway Medium"/>
                <a:cs typeface="Raleway Medium"/>
                <a:sym typeface="Raleway Medium"/>
              </a:rPr>
              <a:t>Як ви думаєте, коли потрібно їсти вечерю? </a:t>
            </a: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5250" lvl="0" algn="l" rtl="0">
              <a:lnSpc>
                <a:spcPct val="100000"/>
              </a:lnSpc>
              <a:spcBef>
                <a:spcPts val="1200"/>
              </a:spcBef>
              <a:spcAft>
                <a:spcPts val="1000"/>
              </a:spcAft>
              <a:buClr>
                <a:schemeClr val="lt1"/>
              </a:buClr>
              <a:buSzPts val="2100"/>
            </a:pPr>
            <a:r>
              <a:rPr lang="uk" sz="2100" dirty="0">
                <a:solidFill>
                  <a:schemeClr val="lt1"/>
                </a:solidFill>
                <a:latin typeface="Raleway Medium"/>
                <a:ea typeface="Raleway Medium"/>
                <a:cs typeface="Raleway Medium"/>
                <a:sym typeface="Raleway Medium"/>
              </a:rPr>
              <a:t>Що можна їсти на вечерю?</a:t>
            </a:r>
            <a:endParaRPr sz="2100" dirty="0">
              <a:solidFill>
                <a:schemeClr val="lt1"/>
              </a:solidFill>
              <a:latin typeface="Raleway Medium"/>
              <a:ea typeface="Raleway Medium"/>
              <a:cs typeface="Raleway Medium"/>
              <a:sym typeface="Ralew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311700" y="445025"/>
            <a:ext cx="245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Вечеря</a:t>
            </a:r>
            <a:endParaRPr sz="3620" b="1">
              <a:latin typeface="Raleway"/>
              <a:ea typeface="Raleway"/>
              <a:cs typeface="Raleway"/>
              <a:sym typeface="Raleway"/>
            </a:endParaRPr>
          </a:p>
        </p:txBody>
      </p:sp>
      <p:pic>
        <p:nvPicPr>
          <p:cNvPr id="191" name="Google Shape;191;p26"/>
          <p:cNvPicPr preferRelativeResize="0"/>
          <p:nvPr/>
        </p:nvPicPr>
        <p:blipFill rotWithShape="1">
          <a:blip r:embed="rId3">
            <a:alphaModFix/>
          </a:blip>
          <a:srcRect l="445" r="445"/>
          <a:stretch/>
        </p:blipFill>
        <p:spPr>
          <a:xfrm>
            <a:off x="5178125" y="1262200"/>
            <a:ext cx="3697823" cy="3658074"/>
          </a:xfrm>
          <a:prstGeom prst="rect">
            <a:avLst/>
          </a:prstGeom>
          <a:noFill/>
          <a:ln>
            <a:noFill/>
          </a:ln>
        </p:spPr>
      </p:pic>
      <p:pic>
        <p:nvPicPr>
          <p:cNvPr id="192" name="Google Shape;192;p26"/>
          <p:cNvPicPr preferRelativeResize="0"/>
          <p:nvPr/>
        </p:nvPicPr>
        <p:blipFill>
          <a:blip r:embed="rId4">
            <a:alphaModFix/>
          </a:blip>
          <a:stretch>
            <a:fillRect/>
          </a:stretch>
        </p:blipFill>
        <p:spPr>
          <a:xfrm>
            <a:off x="2686200" y="200625"/>
            <a:ext cx="3107425" cy="3074050"/>
          </a:xfrm>
          <a:prstGeom prst="rect">
            <a:avLst/>
          </a:prstGeom>
          <a:noFill/>
          <a:ln>
            <a:noFill/>
          </a:ln>
        </p:spPr>
      </p:pic>
      <p:sp>
        <p:nvSpPr>
          <p:cNvPr id="193" name="Google Shape;193;p26"/>
          <p:cNvSpPr/>
          <p:nvPr/>
        </p:nvSpPr>
        <p:spPr>
          <a:xfrm>
            <a:off x="311700" y="3274675"/>
            <a:ext cx="3471300" cy="15396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26"/>
          <p:cNvSpPr txBox="1"/>
          <p:nvPr/>
        </p:nvSpPr>
        <p:spPr>
          <a:xfrm>
            <a:off x="365375" y="3425275"/>
            <a:ext cx="3513900" cy="1390800"/>
          </a:xfrm>
          <a:prstGeom prst="rect">
            <a:avLst/>
          </a:prstGeom>
          <a:noFill/>
          <a:ln>
            <a:noFill/>
          </a:ln>
        </p:spPr>
        <p:txBody>
          <a:bodyPr spcFirstLastPara="1" wrap="square" lIns="91425" tIns="91425" rIns="91425" bIns="91425" anchor="t" anchorCtr="0">
            <a:noAutofit/>
          </a:bodyPr>
          <a:lstStyle/>
          <a:p>
            <a:pPr marL="139700" lvl="0" algn="l" rtl="0">
              <a:lnSpc>
                <a:spcPct val="100000"/>
              </a:lnSpc>
              <a:spcBef>
                <a:spcPts val="0"/>
              </a:spcBef>
              <a:spcAft>
                <a:spcPts val="0"/>
              </a:spcAft>
              <a:buClr>
                <a:srgbClr val="000000"/>
              </a:buClr>
              <a:buSzPts val="1400"/>
            </a:pPr>
            <a:r>
              <a:rPr lang="uk" dirty="0">
                <a:latin typeface="Raleway"/>
                <a:ea typeface="Raleway"/>
                <a:cs typeface="Raleway"/>
                <a:sym typeface="Raleway"/>
              </a:rPr>
              <a:t>Має бути поживною та легкою </a:t>
            </a:r>
            <a:br>
              <a:rPr lang="uk" dirty="0">
                <a:latin typeface="Raleway"/>
                <a:ea typeface="Raleway"/>
                <a:cs typeface="Raleway"/>
                <a:sym typeface="Raleway"/>
              </a:rPr>
            </a:br>
            <a:r>
              <a:rPr lang="uk" dirty="0">
                <a:latin typeface="Raleway"/>
                <a:ea typeface="Raleway"/>
                <a:cs typeface="Raleway"/>
                <a:sym typeface="Raleway"/>
              </a:rPr>
              <a:t>для комфортного травлення</a:t>
            </a:r>
            <a:endParaRPr dirty="0">
              <a:latin typeface="Raleway"/>
              <a:ea typeface="Raleway"/>
              <a:cs typeface="Raleway"/>
              <a:sym typeface="Raleway"/>
            </a:endParaRPr>
          </a:p>
          <a:p>
            <a:pPr marL="139700" lvl="0" algn="l" rtl="0">
              <a:lnSpc>
                <a:spcPct val="100000"/>
              </a:lnSpc>
              <a:spcBef>
                <a:spcPts val="1000"/>
              </a:spcBef>
              <a:spcAft>
                <a:spcPts val="1000"/>
              </a:spcAft>
              <a:buClr>
                <a:srgbClr val="000000"/>
              </a:buClr>
              <a:buSzPts val="1400"/>
            </a:pPr>
            <a:r>
              <a:rPr lang="uk" dirty="0">
                <a:latin typeface="Raleway"/>
                <a:ea typeface="Raleway"/>
                <a:cs typeface="Raleway"/>
                <a:sym typeface="Raleway"/>
              </a:rPr>
              <a:t>Краще не їсти пізніше ніж </a:t>
            </a:r>
            <a:br>
              <a:rPr lang="uk" dirty="0">
                <a:latin typeface="Raleway"/>
                <a:ea typeface="Raleway"/>
                <a:cs typeface="Raleway"/>
                <a:sym typeface="Raleway"/>
              </a:rPr>
            </a:br>
            <a:r>
              <a:rPr lang="uk" dirty="0">
                <a:latin typeface="Raleway"/>
                <a:ea typeface="Raleway"/>
                <a:cs typeface="Raleway"/>
                <a:sym typeface="Raleway"/>
              </a:rPr>
              <a:t>за 3–4 години до сну</a:t>
            </a:r>
            <a:endParaRPr sz="1000" dirty="0">
              <a:latin typeface="Raleway"/>
              <a:ea typeface="Raleway"/>
              <a:cs typeface="Raleway"/>
              <a:sym typeface="Raleway"/>
            </a:endParaRPr>
          </a:p>
        </p:txBody>
      </p:sp>
      <p:sp>
        <p:nvSpPr>
          <p:cNvPr id="195" name="Google Shape;195;p26"/>
          <p:cNvSpPr/>
          <p:nvPr/>
        </p:nvSpPr>
        <p:spPr>
          <a:xfrm>
            <a:off x="655650" y="2003938"/>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Салат з буряком та морквою</a:t>
            </a:r>
            <a:endParaRPr>
              <a:solidFill>
                <a:schemeClr val="lt1"/>
              </a:solidFill>
              <a:latin typeface="Raleway Medium"/>
              <a:ea typeface="Raleway Medium"/>
              <a:cs typeface="Raleway Medium"/>
              <a:sym typeface="Raleway Medium"/>
            </a:endParaRPr>
          </a:p>
        </p:txBody>
      </p:sp>
      <p:sp>
        <p:nvSpPr>
          <p:cNvPr id="196" name="Google Shape;196;p26"/>
          <p:cNvSpPr/>
          <p:nvPr/>
        </p:nvSpPr>
        <p:spPr>
          <a:xfrm>
            <a:off x="6588850" y="502500"/>
            <a:ext cx="20697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Запечена риба </a:t>
            </a:r>
            <a:br>
              <a:rPr lang="uk">
                <a:solidFill>
                  <a:schemeClr val="lt1"/>
                </a:solidFill>
                <a:latin typeface="Raleway Medium"/>
                <a:ea typeface="Raleway Medium"/>
                <a:cs typeface="Raleway Medium"/>
                <a:sym typeface="Raleway Medium"/>
              </a:rPr>
            </a:br>
            <a:r>
              <a:rPr lang="uk">
                <a:solidFill>
                  <a:schemeClr val="lt1"/>
                </a:solidFill>
                <a:latin typeface="Raleway Medium"/>
                <a:ea typeface="Raleway Medium"/>
                <a:cs typeface="Raleway Medium"/>
                <a:sym typeface="Raleway Medium"/>
              </a:rPr>
              <a:t>й овочі</a:t>
            </a:r>
            <a:endParaRPr>
              <a:solidFill>
                <a:schemeClr val="lt1"/>
              </a:solidFill>
              <a:latin typeface="Raleway Medium"/>
              <a:ea typeface="Raleway Medium"/>
              <a:cs typeface="Raleway Medium"/>
              <a:sym typeface="Raleway Medium"/>
            </a:endParaRPr>
          </a:p>
        </p:txBody>
      </p:sp>
      <p:cxnSp>
        <p:nvCxnSpPr>
          <p:cNvPr id="197" name="Google Shape;197;p26"/>
          <p:cNvCxnSpPr>
            <a:stCxn id="195" idx="3"/>
          </p:cNvCxnSpPr>
          <p:nvPr/>
        </p:nvCxnSpPr>
        <p:spPr>
          <a:xfrm rot="10800000" flipH="1">
            <a:off x="2425950" y="1411888"/>
            <a:ext cx="775200" cy="878400"/>
          </a:xfrm>
          <a:prstGeom prst="bentConnector2">
            <a:avLst/>
          </a:prstGeom>
          <a:noFill/>
          <a:ln w="19050" cap="flat" cmpd="sng">
            <a:solidFill>
              <a:srgbClr val="AEC500"/>
            </a:solidFill>
            <a:prstDash val="solid"/>
            <a:round/>
            <a:headEnd type="none" w="med" len="med"/>
            <a:tailEnd type="none" w="med" len="med"/>
          </a:ln>
        </p:spPr>
      </p:cxnSp>
      <p:cxnSp>
        <p:nvCxnSpPr>
          <p:cNvPr id="198" name="Google Shape;198;p26"/>
          <p:cNvCxnSpPr>
            <a:stCxn id="196" idx="1"/>
          </p:cNvCxnSpPr>
          <p:nvPr/>
        </p:nvCxnSpPr>
        <p:spPr>
          <a:xfrm flipH="1">
            <a:off x="6065050" y="788850"/>
            <a:ext cx="523800" cy="1465800"/>
          </a:xfrm>
          <a:prstGeom prst="bentConnector2">
            <a:avLst/>
          </a:prstGeom>
          <a:noFill/>
          <a:ln w="19050" cap="flat" cmpd="sng">
            <a:solidFill>
              <a:srgbClr val="AEC500"/>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rot="1742888" flipH="1">
            <a:off x="4174433" y="-64230"/>
            <a:ext cx="6711285" cy="5783860"/>
          </a:xfrm>
          <a:prstGeom prst="rect">
            <a:avLst/>
          </a:prstGeom>
          <a:noFill/>
          <a:ln>
            <a:noFill/>
          </a:ln>
        </p:spPr>
      </p:pic>
      <p:sp>
        <p:nvSpPr>
          <p:cNvPr id="77" name="Google Shape;77;p15"/>
          <p:cNvSpPr txBox="1">
            <a:spLocks noGrp="1"/>
          </p:cNvSpPr>
          <p:nvPr>
            <p:ph type="title"/>
          </p:nvPr>
        </p:nvSpPr>
        <p:spPr>
          <a:xfrm>
            <a:off x="540300" y="368825"/>
            <a:ext cx="4820050" cy="69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uk" sz="3620" b="1" dirty="0">
                <a:solidFill>
                  <a:srgbClr val="000000"/>
                </a:solidFill>
                <a:latin typeface="Raleway"/>
                <a:ea typeface="Raleway"/>
                <a:cs typeface="Raleway"/>
                <a:sym typeface="Raleway"/>
              </a:rPr>
              <a:t>Обговорімо! </a:t>
            </a:r>
            <a:endParaRPr sz="3620" b="1" dirty="0">
              <a:solidFill>
                <a:srgbClr val="000000"/>
              </a:solidFill>
              <a:latin typeface="Raleway"/>
              <a:ea typeface="Raleway"/>
              <a:cs typeface="Raleway"/>
              <a:sym typeface="Raleway"/>
            </a:endParaRPr>
          </a:p>
        </p:txBody>
      </p:sp>
      <p:sp>
        <p:nvSpPr>
          <p:cNvPr id="78" name="Google Shape;78;p15"/>
          <p:cNvSpPr/>
          <p:nvPr/>
        </p:nvSpPr>
        <p:spPr>
          <a:xfrm>
            <a:off x="684250" y="1278450"/>
            <a:ext cx="4676100" cy="8325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5"/>
          <p:cNvSpPr/>
          <p:nvPr/>
        </p:nvSpPr>
        <p:spPr>
          <a:xfrm>
            <a:off x="684250" y="2293700"/>
            <a:ext cx="4676100" cy="10680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15"/>
          <p:cNvSpPr/>
          <p:nvPr/>
        </p:nvSpPr>
        <p:spPr>
          <a:xfrm>
            <a:off x="684250" y="3544450"/>
            <a:ext cx="4676100" cy="11160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5"/>
          <p:cNvSpPr txBox="1">
            <a:spLocks noGrp="1"/>
          </p:cNvSpPr>
          <p:nvPr>
            <p:ph type="body" idx="1"/>
          </p:nvPr>
        </p:nvSpPr>
        <p:spPr>
          <a:xfrm>
            <a:off x="387900" y="1441025"/>
            <a:ext cx="5174400" cy="3094500"/>
          </a:xfrm>
          <a:prstGeom prst="rect">
            <a:avLst/>
          </a:prstGeom>
        </p:spPr>
        <p:txBody>
          <a:bodyPr spcFirstLastPara="1" wrap="square" lIns="91425" tIns="91425" rIns="91425" bIns="91425" anchor="t" anchorCtr="0">
            <a:normAutofit fontScale="92500" lnSpcReduction="10000"/>
          </a:bodyPr>
          <a:lstStyle/>
          <a:p>
            <a:pPr marL="914400" lvl="1" indent="-361950" algn="l" rtl="0">
              <a:lnSpc>
                <a:spcPct val="100000"/>
              </a:lnSpc>
              <a:spcBef>
                <a:spcPts val="0"/>
              </a:spcBef>
              <a:spcAft>
                <a:spcPts val="0"/>
              </a:spcAft>
              <a:buClr>
                <a:schemeClr val="lt1"/>
              </a:buClr>
              <a:buSzPts val="2100"/>
              <a:buFont typeface="Raleway Medium"/>
              <a:buAutoNum type="arabicPeriod"/>
            </a:pPr>
            <a:r>
              <a:rPr lang="uk" sz="2100" dirty="0">
                <a:solidFill>
                  <a:schemeClr val="lt1"/>
                </a:solidFill>
                <a:latin typeface="Raleway Medium"/>
                <a:ea typeface="Raleway Medium"/>
                <a:cs typeface="Raleway Medium"/>
                <a:sym typeface="Raleway Medium"/>
              </a:rPr>
              <a:t>Чи всі сьогодні поснідали?</a:t>
            </a:r>
            <a:br>
              <a:rPr lang="uk" sz="2100" dirty="0">
                <a:solidFill>
                  <a:schemeClr val="lt1"/>
                </a:solidFill>
                <a:latin typeface="Raleway Medium"/>
                <a:ea typeface="Raleway Medium"/>
                <a:cs typeface="Raleway Medium"/>
                <a:sym typeface="Raleway Medium"/>
              </a:rPr>
            </a:b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14400" lvl="1" indent="-361950" algn="l" rtl="0">
              <a:lnSpc>
                <a:spcPct val="100000"/>
              </a:lnSpc>
              <a:spcBef>
                <a:spcPts val="1000"/>
              </a:spcBef>
              <a:spcAft>
                <a:spcPts val="0"/>
              </a:spcAft>
              <a:buClr>
                <a:schemeClr val="lt1"/>
              </a:buClr>
              <a:buSzPts val="2100"/>
              <a:buFont typeface="Raleway Medium"/>
              <a:buAutoNum type="arabicPeriod"/>
            </a:pPr>
            <a:r>
              <a:rPr lang="uk" sz="2100" dirty="0">
                <a:solidFill>
                  <a:schemeClr val="lt1"/>
                </a:solidFill>
                <a:latin typeface="Raleway Medium"/>
                <a:ea typeface="Raleway Medium"/>
                <a:cs typeface="Raleway Medium"/>
                <a:sym typeface="Raleway Medium"/>
              </a:rPr>
              <a:t>Чи взяли ви перекус </a:t>
            </a:r>
            <a:br>
              <a:rPr lang="uk" sz="2100" dirty="0">
                <a:solidFill>
                  <a:schemeClr val="lt1"/>
                </a:solidFill>
                <a:latin typeface="Raleway Medium"/>
                <a:ea typeface="Raleway Medium"/>
                <a:cs typeface="Raleway Medium"/>
                <a:sym typeface="Raleway Medium"/>
              </a:rPr>
            </a:br>
            <a:r>
              <a:rPr lang="uk" sz="2100" dirty="0">
                <a:solidFill>
                  <a:schemeClr val="lt1"/>
                </a:solidFill>
                <a:latin typeface="Raleway Medium"/>
                <a:ea typeface="Raleway Medium"/>
                <a:cs typeface="Raleway Medium"/>
                <a:sym typeface="Raleway Medium"/>
              </a:rPr>
              <a:t>до коледжу? Який саме?</a:t>
            </a:r>
            <a:br>
              <a:rPr lang="uk" sz="2100" dirty="0">
                <a:solidFill>
                  <a:schemeClr val="lt1"/>
                </a:solidFill>
                <a:latin typeface="Raleway Medium"/>
                <a:ea typeface="Raleway Medium"/>
                <a:cs typeface="Raleway Medium"/>
                <a:sym typeface="Raleway Medium"/>
              </a:rPr>
            </a:b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14400" lvl="1" indent="-361950" algn="l" rtl="0">
              <a:lnSpc>
                <a:spcPct val="100000"/>
              </a:lnSpc>
              <a:spcBef>
                <a:spcPts val="1000"/>
              </a:spcBef>
              <a:spcAft>
                <a:spcPts val="1000"/>
              </a:spcAft>
              <a:buClr>
                <a:schemeClr val="lt1"/>
              </a:buClr>
              <a:buSzPts val="2100"/>
              <a:buFont typeface="Raleway Medium"/>
              <a:buAutoNum type="arabicPeriod"/>
            </a:pPr>
            <a:r>
              <a:rPr lang="uk" sz="2100" dirty="0">
                <a:solidFill>
                  <a:schemeClr val="lt1"/>
                </a:solidFill>
                <a:latin typeface="Raleway Medium"/>
                <a:ea typeface="Raleway Medium"/>
                <a:cs typeface="Raleway Medium"/>
                <a:sym typeface="Raleway Medium"/>
              </a:rPr>
              <a:t>Чи зручно вам харчуватися </a:t>
            </a:r>
            <a:br>
              <a:rPr lang="uk" sz="2100" dirty="0">
                <a:solidFill>
                  <a:schemeClr val="lt1"/>
                </a:solidFill>
                <a:latin typeface="Raleway Medium"/>
                <a:ea typeface="Raleway Medium"/>
                <a:cs typeface="Raleway Medium"/>
                <a:sym typeface="Raleway Medium"/>
              </a:rPr>
            </a:br>
            <a:r>
              <a:rPr lang="uk" sz="2100" dirty="0">
                <a:solidFill>
                  <a:schemeClr val="lt1"/>
                </a:solidFill>
                <a:latin typeface="Raleway Medium"/>
                <a:ea typeface="Raleway Medium"/>
                <a:cs typeface="Raleway Medium"/>
                <a:sym typeface="Raleway Medium"/>
              </a:rPr>
              <a:t>поза домом?</a:t>
            </a:r>
            <a:endParaRPr sz="2100" dirty="0">
              <a:solidFill>
                <a:schemeClr val="lt1"/>
              </a:solidFill>
              <a:latin typeface="Raleway Medium"/>
              <a:ea typeface="Raleway Medium"/>
              <a:cs typeface="Raleway Medium"/>
              <a:sym typeface="Raleway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p:nvPr/>
        </p:nvSpPr>
        <p:spPr>
          <a:xfrm>
            <a:off x="311700" y="445025"/>
            <a:ext cx="2458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620" b="1">
                <a:solidFill>
                  <a:srgbClr val="000000"/>
                </a:solidFill>
                <a:latin typeface="Raleway"/>
                <a:ea typeface="Raleway"/>
                <a:cs typeface="Raleway"/>
                <a:sym typeface="Raleway"/>
              </a:rPr>
              <a:t>Перекуси</a:t>
            </a:r>
            <a:endParaRPr sz="3620" b="1">
              <a:solidFill>
                <a:srgbClr val="000000"/>
              </a:solidFill>
              <a:latin typeface="Raleway"/>
              <a:ea typeface="Raleway"/>
              <a:cs typeface="Raleway"/>
              <a:sym typeface="Raleway"/>
            </a:endParaRPr>
          </a:p>
        </p:txBody>
      </p:sp>
      <p:sp>
        <p:nvSpPr>
          <p:cNvPr id="204" name="Google Shape;204;p27"/>
          <p:cNvSpPr/>
          <p:nvPr/>
        </p:nvSpPr>
        <p:spPr>
          <a:xfrm>
            <a:off x="311700" y="3350875"/>
            <a:ext cx="5370000" cy="12981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7"/>
          <p:cNvSpPr txBox="1"/>
          <p:nvPr/>
        </p:nvSpPr>
        <p:spPr>
          <a:xfrm>
            <a:off x="441575" y="3501475"/>
            <a:ext cx="51924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uk" sz="1800" b="1" dirty="0">
                <a:solidFill>
                  <a:srgbClr val="008080"/>
                </a:solidFill>
                <a:latin typeface="Raleway"/>
                <a:ea typeface="Raleway"/>
                <a:cs typeface="Raleway"/>
                <a:sym typeface="Raleway"/>
              </a:rPr>
              <a:t>Перекуси</a:t>
            </a:r>
            <a:r>
              <a:rPr lang="uk" sz="1800" dirty="0">
                <a:latin typeface="Raleway"/>
                <a:ea typeface="Raleway"/>
                <a:cs typeface="Raleway"/>
                <a:sym typeface="Raleway"/>
              </a:rPr>
              <a:t> — це невеликі прийоми їжі між основними. Вони допомагають підтримувати рівень енергії протягом дня.</a:t>
            </a:r>
            <a:endParaRPr sz="1800" dirty="0">
              <a:latin typeface="Raleway"/>
              <a:ea typeface="Raleway"/>
              <a:cs typeface="Raleway"/>
              <a:sym typeface="Raleway"/>
            </a:endParaRPr>
          </a:p>
        </p:txBody>
      </p:sp>
      <p:pic>
        <p:nvPicPr>
          <p:cNvPr id="206" name="Google Shape;206;p27"/>
          <p:cNvPicPr preferRelativeResize="0"/>
          <p:nvPr/>
        </p:nvPicPr>
        <p:blipFill>
          <a:blip r:embed="rId3">
            <a:alphaModFix/>
          </a:blip>
          <a:stretch>
            <a:fillRect/>
          </a:stretch>
        </p:blipFill>
        <p:spPr>
          <a:xfrm>
            <a:off x="6996195" y="1203463"/>
            <a:ext cx="1773580" cy="1961000"/>
          </a:xfrm>
          <a:prstGeom prst="rect">
            <a:avLst/>
          </a:prstGeom>
          <a:noFill/>
          <a:ln>
            <a:noFill/>
          </a:ln>
        </p:spPr>
      </p:pic>
      <p:pic>
        <p:nvPicPr>
          <p:cNvPr id="207" name="Google Shape;207;p27"/>
          <p:cNvPicPr preferRelativeResize="0"/>
          <p:nvPr/>
        </p:nvPicPr>
        <p:blipFill>
          <a:blip r:embed="rId4">
            <a:alphaModFix/>
          </a:blip>
          <a:stretch>
            <a:fillRect/>
          </a:stretch>
        </p:blipFill>
        <p:spPr>
          <a:xfrm rot="1762465">
            <a:off x="5285077" y="1416535"/>
            <a:ext cx="1271139" cy="1534830"/>
          </a:xfrm>
          <a:prstGeom prst="rect">
            <a:avLst/>
          </a:prstGeom>
          <a:noFill/>
          <a:ln>
            <a:noFill/>
          </a:ln>
        </p:spPr>
      </p:pic>
      <p:pic>
        <p:nvPicPr>
          <p:cNvPr id="208" name="Google Shape;208;p27"/>
          <p:cNvPicPr preferRelativeResize="0"/>
          <p:nvPr/>
        </p:nvPicPr>
        <p:blipFill>
          <a:blip r:embed="rId5">
            <a:alphaModFix/>
          </a:blip>
          <a:stretch>
            <a:fillRect/>
          </a:stretch>
        </p:blipFill>
        <p:spPr>
          <a:xfrm>
            <a:off x="2218112" y="1905344"/>
            <a:ext cx="802398" cy="557229"/>
          </a:xfrm>
          <a:prstGeom prst="rect">
            <a:avLst/>
          </a:prstGeom>
          <a:noFill/>
          <a:ln>
            <a:noFill/>
          </a:ln>
        </p:spPr>
      </p:pic>
      <p:pic>
        <p:nvPicPr>
          <p:cNvPr id="209" name="Google Shape;209;p27"/>
          <p:cNvPicPr preferRelativeResize="0"/>
          <p:nvPr/>
        </p:nvPicPr>
        <p:blipFill>
          <a:blip r:embed="rId6">
            <a:alphaModFix/>
          </a:blip>
          <a:stretch>
            <a:fillRect/>
          </a:stretch>
        </p:blipFill>
        <p:spPr>
          <a:xfrm>
            <a:off x="621525" y="1534888"/>
            <a:ext cx="1233203" cy="1298100"/>
          </a:xfrm>
          <a:prstGeom prst="rect">
            <a:avLst/>
          </a:prstGeom>
          <a:noFill/>
          <a:ln>
            <a:noFill/>
          </a:ln>
        </p:spPr>
      </p:pic>
      <p:pic>
        <p:nvPicPr>
          <p:cNvPr id="210" name="Google Shape;210;p27"/>
          <p:cNvPicPr preferRelativeResize="0"/>
          <p:nvPr/>
        </p:nvPicPr>
        <p:blipFill>
          <a:blip r:embed="rId7">
            <a:alphaModFix/>
          </a:blip>
          <a:stretch>
            <a:fillRect/>
          </a:stretch>
        </p:blipFill>
        <p:spPr>
          <a:xfrm rot="416723">
            <a:off x="3469124" y="1437638"/>
            <a:ext cx="1362050" cy="1492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rot="2699999">
            <a:off x="6863967" y="2041583"/>
            <a:ext cx="2209481" cy="3624199"/>
          </a:xfrm>
          <a:prstGeom prst="rect">
            <a:avLst/>
          </a:prstGeom>
          <a:noFill/>
          <a:ln>
            <a:noFill/>
          </a:ln>
        </p:spPr>
      </p:pic>
      <p:pic>
        <p:nvPicPr>
          <p:cNvPr id="102" name="Google Shape;102;p18"/>
          <p:cNvPicPr preferRelativeResize="0"/>
          <p:nvPr/>
        </p:nvPicPr>
        <p:blipFill>
          <a:blip r:embed="rId3">
            <a:alphaModFix/>
          </a:blip>
          <a:stretch>
            <a:fillRect/>
          </a:stretch>
        </p:blipFill>
        <p:spPr>
          <a:xfrm rot="9676979">
            <a:off x="6144738" y="132827"/>
            <a:ext cx="1425682" cy="2338538"/>
          </a:xfrm>
          <a:prstGeom prst="rect">
            <a:avLst/>
          </a:prstGeom>
          <a:noFill/>
          <a:ln>
            <a:noFill/>
          </a:ln>
        </p:spPr>
      </p:pic>
      <p:pic>
        <p:nvPicPr>
          <p:cNvPr id="103" name="Google Shape;103;p18"/>
          <p:cNvPicPr preferRelativeResize="0"/>
          <p:nvPr/>
        </p:nvPicPr>
        <p:blipFill>
          <a:blip r:embed="rId4">
            <a:alphaModFix/>
          </a:blip>
          <a:stretch>
            <a:fillRect/>
          </a:stretch>
        </p:blipFill>
        <p:spPr>
          <a:xfrm>
            <a:off x="125099" y="1739376"/>
            <a:ext cx="3282001" cy="3211766"/>
          </a:xfrm>
          <a:prstGeom prst="rect">
            <a:avLst/>
          </a:prstGeom>
          <a:noFill/>
          <a:ln>
            <a:noFill/>
          </a:ln>
        </p:spPr>
      </p:pic>
      <p:sp>
        <p:nvSpPr>
          <p:cNvPr id="104" name="Google Shape;104;p18"/>
          <p:cNvSpPr/>
          <p:nvPr/>
        </p:nvSpPr>
        <p:spPr>
          <a:xfrm>
            <a:off x="1167483" y="594875"/>
            <a:ext cx="3975900" cy="16080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105" name="Google Shape;105;p18"/>
          <p:cNvSpPr/>
          <p:nvPr/>
        </p:nvSpPr>
        <p:spPr>
          <a:xfrm>
            <a:off x="4165025" y="3161450"/>
            <a:ext cx="4224000" cy="11877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106" name="Google Shape;106;p18"/>
          <p:cNvSpPr txBox="1">
            <a:spLocks noGrp="1"/>
          </p:cNvSpPr>
          <p:nvPr>
            <p:ph type="body" idx="1"/>
          </p:nvPr>
        </p:nvSpPr>
        <p:spPr>
          <a:xfrm>
            <a:off x="1505415" y="794350"/>
            <a:ext cx="3233852" cy="1101357"/>
          </a:xfrm>
          <a:prstGeom prst="rect">
            <a:avLst/>
          </a:prstGeom>
        </p:spPr>
        <p:txBody>
          <a:bodyPr spcFirstLastPara="1" wrap="square" lIns="91425" tIns="91425" rIns="91425" bIns="91425" anchor="t" anchorCtr="0">
            <a:noAutofit/>
          </a:bodyPr>
          <a:lstStyle/>
          <a:p>
            <a:pPr marL="0" lvl="0" indent="0" algn="ctr" rtl="0">
              <a:spcBef>
                <a:spcPts val="1200"/>
              </a:spcBef>
              <a:spcAft>
                <a:spcPts val="1200"/>
              </a:spcAft>
              <a:buNone/>
            </a:pPr>
            <a:r>
              <a:rPr lang="uk" sz="2000" dirty="0">
                <a:solidFill>
                  <a:schemeClr val="lt1"/>
                </a:solidFill>
                <a:latin typeface="Raleway Medium"/>
                <a:ea typeface="Raleway Medium"/>
                <a:cs typeface="Raleway Medium"/>
                <a:sym typeface="Raleway Medium"/>
              </a:rPr>
              <a:t>Як думаєте, </a:t>
            </a:r>
            <a:r>
              <a:rPr lang="ru-RU" sz="2000" dirty="0" err="1">
                <a:solidFill>
                  <a:schemeClr val="lt1"/>
                </a:solidFill>
                <a:latin typeface="Raleway Medium"/>
                <a:ea typeface="Raleway Medium"/>
                <a:cs typeface="Raleway Medium"/>
                <a:sym typeface="Raleway Medium"/>
              </a:rPr>
              <a:t>що</a:t>
            </a:r>
            <a:r>
              <a:rPr lang="ru-RU" sz="2000" dirty="0">
                <a:solidFill>
                  <a:schemeClr val="lt1"/>
                </a:solidFill>
                <a:latin typeface="Raleway Medium"/>
                <a:ea typeface="Raleway Medium"/>
                <a:cs typeface="Raleway Medium"/>
                <a:sym typeface="Raleway Medium"/>
              </a:rPr>
              <a:t> </a:t>
            </a:r>
            <a:r>
              <a:rPr lang="ru-RU" sz="2000" dirty="0" err="1">
                <a:solidFill>
                  <a:schemeClr val="lt1"/>
                </a:solidFill>
                <a:latin typeface="Raleway Medium"/>
                <a:ea typeface="Raleway Medium"/>
                <a:cs typeface="Raleway Medium"/>
                <a:sym typeface="Raleway Medium"/>
              </a:rPr>
              <a:t>саме</a:t>
            </a:r>
            <a:r>
              <a:rPr lang="ru-RU" sz="2000" dirty="0">
                <a:solidFill>
                  <a:schemeClr val="lt1"/>
                </a:solidFill>
                <a:latin typeface="Raleway Medium"/>
                <a:ea typeface="Raleway Medium"/>
                <a:cs typeface="Raleway Medium"/>
                <a:sym typeface="Raleway Medium"/>
              </a:rPr>
              <a:t> </a:t>
            </a:r>
            <a:r>
              <a:rPr lang="ru-RU" sz="2000" dirty="0" err="1">
                <a:solidFill>
                  <a:schemeClr val="lt1"/>
                </a:solidFill>
                <a:latin typeface="Raleway Medium"/>
                <a:ea typeface="Raleway Medium"/>
                <a:cs typeface="Raleway Medium"/>
                <a:sym typeface="Raleway Medium"/>
              </a:rPr>
              <a:t>важливо</a:t>
            </a:r>
            <a:r>
              <a:rPr lang="ru-RU" sz="2000" dirty="0">
                <a:solidFill>
                  <a:schemeClr val="lt1"/>
                </a:solidFill>
                <a:latin typeface="Raleway Medium"/>
                <a:ea typeface="Raleway Medium"/>
                <a:cs typeface="Raleway Medium"/>
                <a:sym typeface="Raleway Medium"/>
              </a:rPr>
              <a:t> у </a:t>
            </a:r>
            <a:r>
              <a:rPr lang="ru-RU" sz="2000" dirty="0" err="1">
                <a:solidFill>
                  <a:schemeClr val="lt1"/>
                </a:solidFill>
                <a:latin typeface="Raleway Medium"/>
                <a:ea typeface="Raleway Medium"/>
                <a:cs typeface="Raleway Medium"/>
                <a:sym typeface="Raleway Medium"/>
              </a:rPr>
              <a:t>спожитій</a:t>
            </a:r>
            <a:r>
              <a:rPr lang="ru-RU" sz="2000" dirty="0">
                <a:solidFill>
                  <a:schemeClr val="lt1"/>
                </a:solidFill>
                <a:latin typeface="Raleway Medium"/>
                <a:ea typeface="Raleway Medium"/>
                <a:cs typeface="Raleway Medium"/>
                <a:sym typeface="Raleway Medium"/>
              </a:rPr>
              <a:t> </a:t>
            </a:r>
            <a:r>
              <a:rPr lang="ru-RU" sz="2000" dirty="0" err="1">
                <a:solidFill>
                  <a:schemeClr val="lt1"/>
                </a:solidFill>
                <a:latin typeface="Raleway Medium"/>
                <a:ea typeface="Raleway Medium"/>
                <a:cs typeface="Raleway Medium"/>
                <a:sym typeface="Raleway Medium"/>
              </a:rPr>
              <a:t>їжі</a:t>
            </a:r>
            <a:r>
              <a:rPr lang="ru-RU" sz="2000" dirty="0">
                <a:solidFill>
                  <a:schemeClr val="lt1"/>
                </a:solidFill>
                <a:latin typeface="Raleway Medium"/>
                <a:ea typeface="Raleway Medium"/>
                <a:cs typeface="Raleway Medium"/>
                <a:sym typeface="Raleway Medium"/>
              </a:rPr>
              <a:t>?</a:t>
            </a:r>
            <a:endParaRPr sz="2000" dirty="0">
              <a:solidFill>
                <a:schemeClr val="lt1"/>
              </a:solidFill>
              <a:latin typeface="Raleway Medium"/>
              <a:ea typeface="Raleway Medium"/>
              <a:cs typeface="Raleway Medium"/>
              <a:sym typeface="Raleway Medium"/>
            </a:endParaRPr>
          </a:p>
        </p:txBody>
      </p:sp>
      <p:sp>
        <p:nvSpPr>
          <p:cNvPr id="107" name="Google Shape;107;p18"/>
          <p:cNvSpPr txBox="1"/>
          <p:nvPr/>
        </p:nvSpPr>
        <p:spPr>
          <a:xfrm>
            <a:off x="4189405" y="3161450"/>
            <a:ext cx="4125035" cy="93484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uk" sz="2500" dirty="0">
                <a:solidFill>
                  <a:schemeClr val="lt1"/>
                </a:solidFill>
                <a:latin typeface="Raleway Medium"/>
                <a:ea typeface="Raleway Medium"/>
                <a:cs typeface="Raleway Medium"/>
                <a:sym typeface="Raleway Medium"/>
              </a:rPr>
              <a:t>Т</a:t>
            </a:r>
            <a:r>
              <a:rPr lang="ru-RU" sz="2500" dirty="0">
                <a:solidFill>
                  <a:schemeClr val="lt1"/>
                </a:solidFill>
                <a:latin typeface="Raleway Medium"/>
                <a:ea typeface="Raleway Medium"/>
                <a:cs typeface="Raleway Medium"/>
                <a:sym typeface="Raleway Medium"/>
              </a:rPr>
              <a:t>о щ</a:t>
            </a:r>
            <a:r>
              <a:rPr lang="uk" sz="2500" dirty="0">
                <a:solidFill>
                  <a:schemeClr val="lt1"/>
                </a:solidFill>
                <a:latin typeface="Raleway Medium"/>
                <a:ea typeface="Raleway Medium"/>
                <a:cs typeface="Raleway Medium"/>
                <a:sym typeface="Raleway Medium"/>
              </a:rPr>
              <a:t>о ж ми споживаємо?</a:t>
            </a:r>
            <a:endParaRPr sz="2500" dirty="0">
              <a:solidFill>
                <a:schemeClr val="lt1"/>
              </a:solidFill>
              <a:latin typeface="Raleway Medium"/>
              <a:ea typeface="Raleway Medium"/>
              <a:cs typeface="Raleway Medium"/>
              <a:sym typeface="Raleway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p:nvPr/>
        </p:nvSpPr>
        <p:spPr>
          <a:xfrm>
            <a:off x="752375" y="648475"/>
            <a:ext cx="158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100">
                <a:latin typeface="Raleway Medium"/>
                <a:ea typeface="Raleway Medium"/>
                <a:cs typeface="Raleway Medium"/>
                <a:sym typeface="Raleway Medium"/>
              </a:rPr>
              <a:t>Перекус</a:t>
            </a:r>
            <a:endParaRPr sz="2100">
              <a:latin typeface="Raleway Medium"/>
              <a:ea typeface="Raleway Medium"/>
              <a:cs typeface="Raleway Medium"/>
              <a:sym typeface="Raleway Medium"/>
            </a:endParaRPr>
          </a:p>
          <a:p>
            <a:pPr marL="0" lvl="0" indent="0" algn="l" rtl="0">
              <a:spcBef>
                <a:spcPts val="0"/>
              </a:spcBef>
              <a:spcAft>
                <a:spcPts val="0"/>
              </a:spcAft>
              <a:buNone/>
            </a:pPr>
            <a:r>
              <a:rPr lang="uk" sz="2100">
                <a:latin typeface="Raleway Medium"/>
                <a:ea typeface="Raleway Medium"/>
                <a:cs typeface="Raleway Medium"/>
                <a:sym typeface="Raleway Medium"/>
              </a:rPr>
              <a:t>15 %</a:t>
            </a:r>
            <a:endParaRPr sz="2100">
              <a:latin typeface="Raleway Medium"/>
              <a:ea typeface="Raleway Medium"/>
              <a:cs typeface="Raleway Medium"/>
              <a:sym typeface="Raleway Medium"/>
            </a:endParaRPr>
          </a:p>
        </p:txBody>
      </p:sp>
      <p:sp>
        <p:nvSpPr>
          <p:cNvPr id="216" name="Google Shape;216;p28"/>
          <p:cNvSpPr txBox="1"/>
          <p:nvPr/>
        </p:nvSpPr>
        <p:spPr>
          <a:xfrm>
            <a:off x="6528175" y="3737575"/>
            <a:ext cx="15876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uk" sz="2100">
                <a:latin typeface="Raleway Medium"/>
                <a:ea typeface="Raleway Medium"/>
                <a:cs typeface="Raleway Medium"/>
                <a:sym typeface="Raleway Medium"/>
              </a:rPr>
              <a:t>Обід</a:t>
            </a:r>
            <a:endParaRPr sz="2100">
              <a:latin typeface="Raleway Medium"/>
              <a:ea typeface="Raleway Medium"/>
              <a:cs typeface="Raleway Medium"/>
              <a:sym typeface="Raleway Medium"/>
            </a:endParaRPr>
          </a:p>
          <a:p>
            <a:pPr marL="0" lvl="0" indent="0" algn="r" rtl="0">
              <a:spcBef>
                <a:spcPts val="0"/>
              </a:spcBef>
              <a:spcAft>
                <a:spcPts val="0"/>
              </a:spcAft>
              <a:buNone/>
            </a:pPr>
            <a:r>
              <a:rPr lang="uk" sz="2100">
                <a:latin typeface="Raleway Medium"/>
                <a:ea typeface="Raleway Medium"/>
                <a:cs typeface="Raleway Medium"/>
                <a:sym typeface="Raleway Medium"/>
              </a:rPr>
              <a:t>35 %</a:t>
            </a:r>
            <a:endParaRPr sz="2100">
              <a:latin typeface="Raleway Medium"/>
              <a:ea typeface="Raleway Medium"/>
              <a:cs typeface="Raleway Medium"/>
              <a:sym typeface="Raleway Medium"/>
            </a:endParaRPr>
          </a:p>
        </p:txBody>
      </p:sp>
      <p:sp>
        <p:nvSpPr>
          <p:cNvPr id="217" name="Google Shape;217;p28"/>
          <p:cNvSpPr txBox="1"/>
          <p:nvPr/>
        </p:nvSpPr>
        <p:spPr>
          <a:xfrm>
            <a:off x="431800" y="3118050"/>
            <a:ext cx="158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100">
                <a:latin typeface="Raleway Medium"/>
                <a:ea typeface="Raleway Medium"/>
                <a:cs typeface="Raleway Medium"/>
                <a:sym typeface="Raleway Medium"/>
              </a:rPr>
              <a:t>Вечеря</a:t>
            </a:r>
            <a:endParaRPr sz="2100">
              <a:latin typeface="Raleway Medium"/>
              <a:ea typeface="Raleway Medium"/>
              <a:cs typeface="Raleway Medium"/>
              <a:sym typeface="Raleway Medium"/>
            </a:endParaRPr>
          </a:p>
          <a:p>
            <a:pPr marL="0" lvl="0" indent="0" algn="l" rtl="0">
              <a:spcBef>
                <a:spcPts val="0"/>
              </a:spcBef>
              <a:spcAft>
                <a:spcPts val="0"/>
              </a:spcAft>
              <a:buNone/>
            </a:pPr>
            <a:r>
              <a:rPr lang="uk" sz="2100">
                <a:latin typeface="Raleway Medium"/>
                <a:ea typeface="Raleway Medium"/>
                <a:cs typeface="Raleway Medium"/>
                <a:sym typeface="Raleway Medium"/>
              </a:rPr>
              <a:t>25 %</a:t>
            </a:r>
            <a:endParaRPr sz="2100">
              <a:latin typeface="Raleway Medium"/>
              <a:ea typeface="Raleway Medium"/>
              <a:cs typeface="Raleway Medium"/>
              <a:sym typeface="Raleway Medium"/>
            </a:endParaRPr>
          </a:p>
        </p:txBody>
      </p:sp>
      <p:sp>
        <p:nvSpPr>
          <p:cNvPr id="218" name="Google Shape;218;p28"/>
          <p:cNvSpPr txBox="1"/>
          <p:nvPr/>
        </p:nvSpPr>
        <p:spPr>
          <a:xfrm>
            <a:off x="6520475" y="528400"/>
            <a:ext cx="15876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uk" sz="2100">
                <a:latin typeface="Raleway Medium"/>
                <a:ea typeface="Raleway Medium"/>
                <a:cs typeface="Raleway Medium"/>
                <a:sym typeface="Raleway Medium"/>
              </a:rPr>
              <a:t>Сніданок</a:t>
            </a:r>
            <a:endParaRPr sz="2100">
              <a:latin typeface="Raleway Medium"/>
              <a:ea typeface="Raleway Medium"/>
              <a:cs typeface="Raleway Medium"/>
              <a:sym typeface="Raleway Medium"/>
            </a:endParaRPr>
          </a:p>
          <a:p>
            <a:pPr marL="0" lvl="0" indent="0" algn="r" rtl="0">
              <a:spcBef>
                <a:spcPts val="0"/>
              </a:spcBef>
              <a:spcAft>
                <a:spcPts val="0"/>
              </a:spcAft>
              <a:buNone/>
            </a:pPr>
            <a:r>
              <a:rPr lang="uk" sz="2100">
                <a:latin typeface="Raleway Medium"/>
                <a:ea typeface="Raleway Medium"/>
                <a:cs typeface="Raleway Medium"/>
                <a:sym typeface="Raleway Medium"/>
              </a:rPr>
              <a:t>25 %</a:t>
            </a:r>
            <a:endParaRPr sz="2100">
              <a:latin typeface="Raleway Medium"/>
              <a:ea typeface="Raleway Medium"/>
              <a:cs typeface="Raleway Medium"/>
              <a:sym typeface="Raleway Medium"/>
            </a:endParaRPr>
          </a:p>
        </p:txBody>
      </p:sp>
      <p:cxnSp>
        <p:nvCxnSpPr>
          <p:cNvPr id="219" name="Google Shape;219;p28"/>
          <p:cNvCxnSpPr>
            <a:endCxn id="215" idx="3"/>
          </p:cNvCxnSpPr>
          <p:nvPr/>
        </p:nvCxnSpPr>
        <p:spPr>
          <a:xfrm rot="10800000" flipH="1">
            <a:off x="717275" y="1064125"/>
            <a:ext cx="1622700" cy="12600"/>
          </a:xfrm>
          <a:prstGeom prst="straightConnector1">
            <a:avLst/>
          </a:prstGeom>
          <a:noFill/>
          <a:ln w="19050" cap="flat" cmpd="sng">
            <a:solidFill>
              <a:srgbClr val="AEC500"/>
            </a:solidFill>
            <a:prstDash val="solid"/>
            <a:round/>
            <a:headEnd type="none" w="med" len="med"/>
            <a:tailEnd type="none" w="med" len="med"/>
          </a:ln>
        </p:spPr>
      </p:cxnSp>
      <p:cxnSp>
        <p:nvCxnSpPr>
          <p:cNvPr id="220" name="Google Shape;220;p28"/>
          <p:cNvCxnSpPr/>
          <p:nvPr/>
        </p:nvCxnSpPr>
        <p:spPr>
          <a:xfrm rot="10800000" flipH="1">
            <a:off x="7140050" y="4146850"/>
            <a:ext cx="922800" cy="2100"/>
          </a:xfrm>
          <a:prstGeom prst="straightConnector1">
            <a:avLst/>
          </a:prstGeom>
          <a:noFill/>
          <a:ln w="19050" cap="flat" cmpd="sng">
            <a:solidFill>
              <a:srgbClr val="AEC500"/>
            </a:solidFill>
            <a:prstDash val="solid"/>
            <a:round/>
            <a:headEnd type="none" w="med" len="med"/>
            <a:tailEnd type="none" w="med" len="med"/>
          </a:ln>
        </p:spPr>
      </p:cxnSp>
      <p:cxnSp>
        <p:nvCxnSpPr>
          <p:cNvPr id="221" name="Google Shape;221;p28"/>
          <p:cNvCxnSpPr/>
          <p:nvPr/>
        </p:nvCxnSpPr>
        <p:spPr>
          <a:xfrm rot="10800000" flipH="1">
            <a:off x="6574925" y="937750"/>
            <a:ext cx="1622700" cy="12600"/>
          </a:xfrm>
          <a:prstGeom prst="straightConnector1">
            <a:avLst/>
          </a:prstGeom>
          <a:noFill/>
          <a:ln w="19050" cap="flat" cmpd="sng">
            <a:solidFill>
              <a:srgbClr val="AEC500"/>
            </a:solidFill>
            <a:prstDash val="solid"/>
            <a:round/>
            <a:headEnd type="none" w="med" len="med"/>
            <a:tailEnd type="none" w="med" len="med"/>
          </a:ln>
        </p:spPr>
      </p:cxnSp>
      <p:cxnSp>
        <p:nvCxnSpPr>
          <p:cNvPr id="222" name="Google Shape;222;p28"/>
          <p:cNvCxnSpPr/>
          <p:nvPr/>
        </p:nvCxnSpPr>
        <p:spPr>
          <a:xfrm>
            <a:off x="539475" y="3567275"/>
            <a:ext cx="996900" cy="0"/>
          </a:xfrm>
          <a:prstGeom prst="straightConnector1">
            <a:avLst/>
          </a:prstGeom>
          <a:noFill/>
          <a:ln w="19050" cap="flat" cmpd="sng">
            <a:solidFill>
              <a:srgbClr val="AEC500"/>
            </a:solidFill>
            <a:prstDash val="solid"/>
            <a:round/>
            <a:headEnd type="none" w="med" len="med"/>
            <a:tailEnd type="none" w="med" len="med"/>
          </a:ln>
        </p:spPr>
      </p:cxnSp>
      <p:cxnSp>
        <p:nvCxnSpPr>
          <p:cNvPr id="223" name="Google Shape;223;p28"/>
          <p:cNvCxnSpPr/>
          <p:nvPr/>
        </p:nvCxnSpPr>
        <p:spPr>
          <a:xfrm rot="10800000" flipH="1">
            <a:off x="1534250" y="3036225"/>
            <a:ext cx="912900" cy="531600"/>
          </a:xfrm>
          <a:prstGeom prst="straightConnector1">
            <a:avLst/>
          </a:prstGeom>
          <a:noFill/>
          <a:ln w="19050" cap="flat" cmpd="sng">
            <a:solidFill>
              <a:srgbClr val="AEC500"/>
            </a:solidFill>
            <a:prstDash val="solid"/>
            <a:round/>
            <a:headEnd type="none" w="med" len="med"/>
            <a:tailEnd type="none" w="med" len="med"/>
          </a:ln>
        </p:spPr>
      </p:cxnSp>
      <p:cxnSp>
        <p:nvCxnSpPr>
          <p:cNvPr id="224" name="Google Shape;224;p28"/>
          <p:cNvCxnSpPr>
            <a:stCxn id="215" idx="3"/>
          </p:cNvCxnSpPr>
          <p:nvPr/>
        </p:nvCxnSpPr>
        <p:spPr>
          <a:xfrm>
            <a:off x="2339975" y="1064125"/>
            <a:ext cx="688500" cy="397500"/>
          </a:xfrm>
          <a:prstGeom prst="straightConnector1">
            <a:avLst/>
          </a:prstGeom>
          <a:noFill/>
          <a:ln w="19050" cap="flat" cmpd="sng">
            <a:solidFill>
              <a:srgbClr val="AEC500"/>
            </a:solidFill>
            <a:prstDash val="solid"/>
            <a:round/>
            <a:headEnd type="none" w="med" len="med"/>
            <a:tailEnd type="none" w="med" len="med"/>
          </a:ln>
        </p:spPr>
      </p:cxnSp>
      <p:cxnSp>
        <p:nvCxnSpPr>
          <p:cNvPr id="225" name="Google Shape;225;p28"/>
          <p:cNvCxnSpPr/>
          <p:nvPr/>
        </p:nvCxnSpPr>
        <p:spPr>
          <a:xfrm>
            <a:off x="6095550" y="3539575"/>
            <a:ext cx="1047000" cy="610200"/>
          </a:xfrm>
          <a:prstGeom prst="straightConnector1">
            <a:avLst/>
          </a:prstGeom>
          <a:noFill/>
          <a:ln w="19050" cap="flat" cmpd="sng">
            <a:solidFill>
              <a:srgbClr val="AEC500"/>
            </a:solidFill>
            <a:prstDash val="solid"/>
            <a:round/>
            <a:headEnd type="none" w="med" len="med"/>
            <a:tailEnd type="none" w="med" len="med"/>
          </a:ln>
        </p:spPr>
      </p:cxnSp>
      <p:cxnSp>
        <p:nvCxnSpPr>
          <p:cNvPr id="226" name="Google Shape;226;p28"/>
          <p:cNvCxnSpPr/>
          <p:nvPr/>
        </p:nvCxnSpPr>
        <p:spPr>
          <a:xfrm flipH="1">
            <a:off x="5502125" y="951300"/>
            <a:ext cx="1074900" cy="273900"/>
          </a:xfrm>
          <a:prstGeom prst="straightConnector1">
            <a:avLst/>
          </a:prstGeom>
          <a:noFill/>
          <a:ln w="19050" cap="flat" cmpd="sng">
            <a:solidFill>
              <a:srgbClr val="AEC500"/>
            </a:solidFill>
            <a:prstDash val="solid"/>
            <a:round/>
            <a:headEnd type="none" w="med" len="med"/>
            <a:tailEnd type="none" w="med" len="med"/>
          </a:ln>
        </p:spPr>
      </p:cxnSp>
      <p:pic>
        <p:nvPicPr>
          <p:cNvPr id="227" name="Google Shape;227;p28"/>
          <p:cNvPicPr preferRelativeResize="0"/>
          <p:nvPr/>
        </p:nvPicPr>
        <p:blipFill rotWithShape="1">
          <a:blip r:embed="rId3">
            <a:alphaModFix/>
          </a:blip>
          <a:srcRect t="3815" b="3805"/>
          <a:stretch/>
        </p:blipFill>
        <p:spPr>
          <a:xfrm>
            <a:off x="2235800" y="806600"/>
            <a:ext cx="4208475" cy="39187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p:nvPr/>
        </p:nvSpPr>
        <p:spPr>
          <a:xfrm>
            <a:off x="4416550" y="480150"/>
            <a:ext cx="4289400" cy="26652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9"/>
          <p:cNvSpPr txBox="1"/>
          <p:nvPr/>
        </p:nvSpPr>
        <p:spPr>
          <a:xfrm>
            <a:off x="4463650" y="701525"/>
            <a:ext cx="4195200" cy="1871400"/>
          </a:xfrm>
          <a:prstGeom prst="rect">
            <a:avLst/>
          </a:prstGeom>
          <a:noFill/>
          <a:ln>
            <a:noFill/>
          </a:ln>
        </p:spPr>
        <p:txBody>
          <a:bodyPr spcFirstLastPara="1" wrap="square" lIns="91425" tIns="91425" rIns="91425" bIns="91425" anchor="t" anchorCtr="0">
            <a:noAutofit/>
          </a:bodyPr>
          <a:lstStyle/>
          <a:p>
            <a:pPr marL="114300" lvl="0" algn="l" rtl="0">
              <a:lnSpc>
                <a:spcPct val="115000"/>
              </a:lnSpc>
              <a:spcBef>
                <a:spcPts val="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Інтервали між прийомами їжі — 2–2,5 год</a:t>
            </a:r>
            <a:endParaRPr sz="1800" dirty="0">
              <a:solidFill>
                <a:schemeClr val="dk1"/>
              </a:solidFill>
              <a:latin typeface="Raleway Medium"/>
              <a:ea typeface="Raleway Medium"/>
              <a:cs typeface="Raleway Medium"/>
              <a:sym typeface="Raleway Medium"/>
            </a:endParaRPr>
          </a:p>
          <a:p>
            <a:pPr marL="114300" lvl="0" algn="l" rtl="0">
              <a:lnSpc>
                <a:spcPct val="115000"/>
              </a:lnSpc>
              <a:spcBef>
                <a:spcPts val="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Старайтеся не пропускати прийоми їжі через ризик переїсти пізніше або перекусити незбалансовано на піку сильного голоду</a:t>
            </a:r>
            <a:endParaRPr sz="1800" dirty="0">
              <a:latin typeface="Raleway Medium"/>
              <a:ea typeface="Raleway Medium"/>
              <a:cs typeface="Raleway Medium"/>
              <a:sym typeface="Raleway Medium"/>
            </a:endParaRPr>
          </a:p>
        </p:txBody>
      </p:sp>
      <p:pic>
        <p:nvPicPr>
          <p:cNvPr id="234" name="Google Shape;234;p29" descr="Cat Changing The Clock Changing The Time GIF (Provided by Tenor)"/>
          <p:cNvPicPr preferRelativeResize="0"/>
          <p:nvPr/>
        </p:nvPicPr>
        <p:blipFill>
          <a:blip r:embed="rId3">
            <a:alphaModFix/>
          </a:blip>
          <a:stretch>
            <a:fillRect/>
          </a:stretch>
        </p:blipFill>
        <p:spPr>
          <a:xfrm>
            <a:off x="743075" y="616225"/>
            <a:ext cx="3051000" cy="3453000"/>
          </a:xfrm>
          <a:prstGeom prst="roundRect">
            <a:avLst>
              <a:gd name="adj" fmla="val 16667"/>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0"/>
          <p:cNvPicPr preferRelativeResize="0"/>
          <p:nvPr/>
        </p:nvPicPr>
        <p:blipFill>
          <a:blip r:embed="rId3">
            <a:alphaModFix/>
          </a:blip>
          <a:stretch>
            <a:fillRect/>
          </a:stretch>
        </p:blipFill>
        <p:spPr>
          <a:xfrm>
            <a:off x="457488" y="830050"/>
            <a:ext cx="8076626" cy="3178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0"/>
          <p:cNvPicPr preferRelativeResize="0"/>
          <p:nvPr/>
        </p:nvPicPr>
        <p:blipFill>
          <a:blip r:embed="rId3">
            <a:alphaModFix/>
          </a:blip>
          <a:stretch>
            <a:fillRect/>
          </a:stretch>
        </p:blipFill>
        <p:spPr>
          <a:xfrm rot="1481928">
            <a:off x="5490610" y="1822282"/>
            <a:ext cx="3791631" cy="3901387"/>
          </a:xfrm>
          <a:prstGeom prst="rect">
            <a:avLst/>
          </a:prstGeom>
          <a:noFill/>
          <a:ln>
            <a:noFill/>
          </a:ln>
        </p:spPr>
      </p:pic>
      <p:pic>
        <p:nvPicPr>
          <p:cNvPr id="348" name="Google Shape;348;p40"/>
          <p:cNvPicPr preferRelativeResize="0"/>
          <p:nvPr/>
        </p:nvPicPr>
        <p:blipFill>
          <a:blip r:embed="rId3">
            <a:alphaModFix/>
          </a:blip>
          <a:stretch>
            <a:fillRect/>
          </a:stretch>
        </p:blipFill>
        <p:spPr>
          <a:xfrm rot="-899996">
            <a:off x="3415942" y="1328665"/>
            <a:ext cx="2091947" cy="2152487"/>
          </a:xfrm>
          <a:prstGeom prst="rect">
            <a:avLst/>
          </a:prstGeom>
          <a:noFill/>
          <a:ln>
            <a:noFill/>
          </a:ln>
        </p:spPr>
      </p:pic>
      <p:pic>
        <p:nvPicPr>
          <p:cNvPr id="349" name="Google Shape;349;p40" descr="a white cat is sitting with a question mark above it (Provided by Tenor)"/>
          <p:cNvPicPr preferRelativeResize="0"/>
          <p:nvPr/>
        </p:nvPicPr>
        <p:blipFill>
          <a:blip r:embed="rId4">
            <a:alphaModFix/>
          </a:blip>
          <a:stretch>
            <a:fillRect/>
          </a:stretch>
        </p:blipFill>
        <p:spPr>
          <a:xfrm>
            <a:off x="676275" y="640350"/>
            <a:ext cx="3170100" cy="3957300"/>
          </a:xfrm>
          <a:prstGeom prst="roundRect">
            <a:avLst>
              <a:gd name="adj" fmla="val 16667"/>
            </a:avLst>
          </a:prstGeom>
          <a:noFill/>
          <a:ln>
            <a:noFill/>
          </a:ln>
        </p:spPr>
      </p:pic>
      <p:sp>
        <p:nvSpPr>
          <p:cNvPr id="350" name="Google Shape;350;p40"/>
          <p:cNvSpPr/>
          <p:nvPr/>
        </p:nvSpPr>
        <p:spPr>
          <a:xfrm>
            <a:off x="4928500" y="919850"/>
            <a:ext cx="3265800" cy="12246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1" name="Google Shape;351;p40"/>
          <p:cNvSpPr txBox="1">
            <a:spLocks noGrp="1"/>
          </p:cNvSpPr>
          <p:nvPr>
            <p:ph type="title"/>
          </p:nvPr>
        </p:nvSpPr>
        <p:spPr>
          <a:xfrm>
            <a:off x="5089050" y="1029700"/>
            <a:ext cx="3265800" cy="9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2520" b="1">
                <a:solidFill>
                  <a:schemeClr val="lt1"/>
                </a:solidFill>
                <a:latin typeface="Raleway"/>
                <a:ea typeface="Raleway"/>
                <a:cs typeface="Raleway"/>
                <a:sym typeface="Raleway"/>
              </a:rPr>
              <a:t>Як вибирати їжу поза домом?</a:t>
            </a:r>
            <a:endParaRPr sz="2520" b="1">
              <a:solidFill>
                <a:schemeClr val="lt1"/>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2"/>
          <p:cNvPicPr preferRelativeResize="0"/>
          <p:nvPr/>
        </p:nvPicPr>
        <p:blipFill>
          <a:blip r:embed="rId3">
            <a:alphaModFix/>
          </a:blip>
          <a:stretch>
            <a:fillRect/>
          </a:stretch>
        </p:blipFill>
        <p:spPr>
          <a:xfrm flipH="1">
            <a:off x="5244806" y="-682135"/>
            <a:ext cx="2455141" cy="3806305"/>
          </a:xfrm>
          <a:prstGeom prst="rect">
            <a:avLst/>
          </a:prstGeom>
          <a:noFill/>
          <a:ln>
            <a:noFill/>
          </a:ln>
        </p:spPr>
      </p:pic>
      <p:pic>
        <p:nvPicPr>
          <p:cNvPr id="257" name="Google Shape;257;p32"/>
          <p:cNvPicPr preferRelativeResize="0"/>
          <p:nvPr/>
        </p:nvPicPr>
        <p:blipFill>
          <a:blip r:embed="rId4">
            <a:alphaModFix/>
          </a:blip>
          <a:stretch>
            <a:fillRect/>
          </a:stretch>
        </p:blipFill>
        <p:spPr>
          <a:xfrm>
            <a:off x="4403637" y="-355188"/>
            <a:ext cx="702122" cy="796941"/>
          </a:xfrm>
          <a:prstGeom prst="rect">
            <a:avLst/>
          </a:prstGeom>
          <a:noFill/>
          <a:ln>
            <a:noFill/>
          </a:ln>
        </p:spPr>
      </p:pic>
      <p:pic>
        <p:nvPicPr>
          <p:cNvPr id="258" name="Google Shape;258;p32"/>
          <p:cNvPicPr preferRelativeResize="0"/>
          <p:nvPr/>
        </p:nvPicPr>
        <p:blipFill>
          <a:blip r:embed="rId5">
            <a:alphaModFix/>
          </a:blip>
          <a:stretch>
            <a:fillRect/>
          </a:stretch>
        </p:blipFill>
        <p:spPr>
          <a:xfrm rot="-1464226">
            <a:off x="2248510" y="-358896"/>
            <a:ext cx="2247974" cy="3159825"/>
          </a:xfrm>
          <a:prstGeom prst="rect">
            <a:avLst/>
          </a:prstGeom>
          <a:noFill/>
          <a:ln>
            <a:noFill/>
          </a:ln>
        </p:spPr>
      </p:pic>
      <p:pic>
        <p:nvPicPr>
          <p:cNvPr id="259" name="Google Shape;259;p32"/>
          <p:cNvPicPr preferRelativeResize="0"/>
          <p:nvPr/>
        </p:nvPicPr>
        <p:blipFill>
          <a:blip r:embed="rId6">
            <a:alphaModFix/>
          </a:blip>
          <a:stretch>
            <a:fillRect/>
          </a:stretch>
        </p:blipFill>
        <p:spPr>
          <a:xfrm rot="-2385124" flipH="1">
            <a:off x="2929496" y="2796707"/>
            <a:ext cx="2725226" cy="1680292"/>
          </a:xfrm>
          <a:prstGeom prst="rect">
            <a:avLst/>
          </a:prstGeom>
          <a:noFill/>
          <a:ln>
            <a:noFill/>
          </a:ln>
        </p:spPr>
      </p:pic>
      <p:pic>
        <p:nvPicPr>
          <p:cNvPr id="260" name="Google Shape;260;p32"/>
          <p:cNvPicPr preferRelativeResize="0"/>
          <p:nvPr/>
        </p:nvPicPr>
        <p:blipFill>
          <a:blip r:embed="rId7">
            <a:alphaModFix/>
          </a:blip>
          <a:stretch>
            <a:fillRect/>
          </a:stretch>
        </p:blipFill>
        <p:spPr>
          <a:xfrm>
            <a:off x="5961652" y="3317865"/>
            <a:ext cx="3381934" cy="3089648"/>
          </a:xfrm>
          <a:prstGeom prst="rect">
            <a:avLst/>
          </a:prstGeom>
          <a:noFill/>
          <a:ln>
            <a:noFill/>
          </a:ln>
        </p:spPr>
      </p:pic>
      <p:pic>
        <p:nvPicPr>
          <p:cNvPr id="261" name="Google Shape;261;p32"/>
          <p:cNvPicPr preferRelativeResize="0"/>
          <p:nvPr/>
        </p:nvPicPr>
        <p:blipFill>
          <a:blip r:embed="rId4">
            <a:alphaModFix/>
          </a:blip>
          <a:stretch>
            <a:fillRect/>
          </a:stretch>
        </p:blipFill>
        <p:spPr>
          <a:xfrm rot="2010273">
            <a:off x="7283189" y="1926670"/>
            <a:ext cx="451318" cy="512281"/>
          </a:xfrm>
          <a:prstGeom prst="rect">
            <a:avLst/>
          </a:prstGeom>
          <a:noFill/>
          <a:ln>
            <a:noFill/>
          </a:ln>
        </p:spPr>
      </p:pic>
      <p:sp>
        <p:nvSpPr>
          <p:cNvPr id="262" name="Google Shape;262;p32"/>
          <p:cNvSpPr/>
          <p:nvPr/>
        </p:nvSpPr>
        <p:spPr>
          <a:xfrm>
            <a:off x="1073400" y="1077550"/>
            <a:ext cx="3792900" cy="13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263" name="Google Shape;263;p32"/>
          <p:cNvSpPr/>
          <p:nvPr/>
        </p:nvSpPr>
        <p:spPr>
          <a:xfrm>
            <a:off x="4248800" y="2739825"/>
            <a:ext cx="3889200" cy="13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264" name="Google Shape;264;p32"/>
          <p:cNvSpPr txBox="1">
            <a:spLocks noGrp="1"/>
          </p:cNvSpPr>
          <p:nvPr>
            <p:ph type="body" idx="1"/>
          </p:nvPr>
        </p:nvSpPr>
        <p:spPr>
          <a:xfrm>
            <a:off x="1305597" y="1077550"/>
            <a:ext cx="3352660" cy="906913"/>
          </a:xfrm>
          <a:prstGeom prst="rect">
            <a:avLst/>
          </a:prstGeom>
        </p:spPr>
        <p:txBody>
          <a:bodyPr spcFirstLastPara="1" wrap="square" lIns="91425" tIns="91425" rIns="91425" bIns="91425" anchor="t" anchorCtr="0">
            <a:noAutofit/>
          </a:bodyPr>
          <a:lstStyle/>
          <a:p>
            <a:pPr marL="0" lvl="0" indent="0" algn="ctr" rtl="0">
              <a:spcBef>
                <a:spcPts val="1200"/>
              </a:spcBef>
              <a:spcAft>
                <a:spcPts val="1200"/>
              </a:spcAft>
              <a:buNone/>
            </a:pPr>
            <a:r>
              <a:rPr lang="uk" sz="2500" dirty="0">
                <a:solidFill>
                  <a:schemeClr val="lt1"/>
                </a:solidFill>
                <a:latin typeface="Raleway Medium"/>
                <a:ea typeface="Raleway Medium"/>
                <a:cs typeface="Raleway Medium"/>
                <a:sym typeface="Raleway Medium"/>
              </a:rPr>
              <a:t>Чи маєте звичку перекушувати?</a:t>
            </a:r>
            <a:endParaRPr sz="2500" dirty="0">
              <a:solidFill>
                <a:schemeClr val="lt1"/>
              </a:solidFill>
              <a:latin typeface="Raleway Medium"/>
              <a:ea typeface="Raleway Medium"/>
              <a:cs typeface="Raleway Medium"/>
              <a:sym typeface="Raleway Medium"/>
            </a:endParaRPr>
          </a:p>
        </p:txBody>
      </p:sp>
      <p:sp>
        <p:nvSpPr>
          <p:cNvPr id="265" name="Google Shape;265;p32"/>
          <p:cNvSpPr txBox="1"/>
          <p:nvPr/>
        </p:nvSpPr>
        <p:spPr>
          <a:xfrm>
            <a:off x="4427742" y="2591531"/>
            <a:ext cx="3811118" cy="137727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uk" sz="2500" dirty="0">
                <a:solidFill>
                  <a:schemeClr val="lt1"/>
                </a:solidFill>
                <a:latin typeface="Raleway Medium"/>
                <a:ea typeface="Raleway Medium"/>
                <a:cs typeface="Raleway Medium"/>
                <a:sym typeface="Raleway Medium"/>
              </a:rPr>
              <a:t>Яким перекусам надаєте перевагу?</a:t>
            </a:r>
            <a:endParaRPr sz="2500" dirty="0">
              <a:solidFill>
                <a:schemeClr val="lt1"/>
              </a:solidFill>
              <a:latin typeface="Raleway Medium"/>
              <a:ea typeface="Raleway Medium"/>
              <a:cs typeface="Raleway Medium"/>
              <a:sym typeface="Raleway Medium"/>
            </a:endParaRPr>
          </a:p>
        </p:txBody>
      </p:sp>
      <p:pic>
        <p:nvPicPr>
          <p:cNvPr id="266" name="Google Shape;266;p32"/>
          <p:cNvPicPr preferRelativeResize="0"/>
          <p:nvPr/>
        </p:nvPicPr>
        <p:blipFill>
          <a:blip r:embed="rId6">
            <a:alphaModFix/>
          </a:blip>
          <a:stretch>
            <a:fillRect/>
          </a:stretch>
        </p:blipFill>
        <p:spPr>
          <a:xfrm rot="8100051" flipH="1">
            <a:off x="148393" y="-747136"/>
            <a:ext cx="2073918" cy="12787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Перекуси</a:t>
            </a:r>
            <a:endParaRPr sz="3620" b="1">
              <a:latin typeface="Raleway"/>
              <a:ea typeface="Raleway"/>
              <a:cs typeface="Raleway"/>
              <a:sym typeface="Raleway"/>
            </a:endParaRPr>
          </a:p>
        </p:txBody>
      </p:sp>
      <p:sp>
        <p:nvSpPr>
          <p:cNvPr id="280" name="Google Shape;280;p34"/>
          <p:cNvSpPr/>
          <p:nvPr/>
        </p:nvSpPr>
        <p:spPr>
          <a:xfrm>
            <a:off x="4742700" y="1354350"/>
            <a:ext cx="4224000" cy="33252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1" name="Google Shape;281;p34"/>
          <p:cNvSpPr/>
          <p:nvPr/>
        </p:nvSpPr>
        <p:spPr>
          <a:xfrm>
            <a:off x="230075" y="1354350"/>
            <a:ext cx="4281600" cy="33252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34"/>
          <p:cNvSpPr txBox="1">
            <a:spLocks noGrp="1"/>
          </p:cNvSpPr>
          <p:nvPr>
            <p:ph type="body" idx="1"/>
          </p:nvPr>
        </p:nvSpPr>
        <p:spPr>
          <a:xfrm>
            <a:off x="616500" y="1446300"/>
            <a:ext cx="3302700" cy="102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uk">
                <a:solidFill>
                  <a:srgbClr val="000000"/>
                </a:solidFill>
                <a:latin typeface="Raleway Medium"/>
                <a:ea typeface="Raleway Medium"/>
                <a:cs typeface="Raleway Medium"/>
                <a:sym typeface="Raleway Medium"/>
              </a:rPr>
              <a:t>Поживні</a:t>
            </a:r>
            <a:endParaRPr>
              <a:solidFill>
                <a:srgbClr val="000000"/>
              </a:solidFill>
              <a:latin typeface="Raleway Medium"/>
              <a:ea typeface="Raleway Medium"/>
              <a:cs typeface="Raleway Medium"/>
              <a:sym typeface="Raleway Medium"/>
            </a:endParaRPr>
          </a:p>
          <a:p>
            <a:pPr marL="0" lvl="0" indent="0" algn="l" rtl="0">
              <a:spcBef>
                <a:spcPts val="1200"/>
              </a:spcBef>
              <a:spcAft>
                <a:spcPts val="1200"/>
              </a:spcAft>
              <a:buNone/>
            </a:pPr>
            <a:endParaRPr>
              <a:solidFill>
                <a:srgbClr val="000000"/>
              </a:solidFill>
              <a:latin typeface="Raleway Medium"/>
              <a:ea typeface="Raleway Medium"/>
              <a:cs typeface="Raleway Medium"/>
              <a:sym typeface="Raleway Medium"/>
            </a:endParaRPr>
          </a:p>
        </p:txBody>
      </p:sp>
      <p:sp>
        <p:nvSpPr>
          <p:cNvPr id="283" name="Google Shape;283;p34"/>
          <p:cNvSpPr txBox="1">
            <a:spLocks noGrp="1"/>
          </p:cNvSpPr>
          <p:nvPr>
            <p:ph type="body" idx="1"/>
          </p:nvPr>
        </p:nvSpPr>
        <p:spPr>
          <a:xfrm>
            <a:off x="5277950" y="1446300"/>
            <a:ext cx="3302700" cy="75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uk" dirty="0">
                <a:solidFill>
                  <a:srgbClr val="000000"/>
                </a:solidFill>
                <a:latin typeface="Raleway Medium"/>
                <a:ea typeface="Raleway Medium"/>
                <a:cs typeface="Raleway Medium"/>
                <a:sym typeface="Raleway Medium"/>
              </a:rPr>
              <a:t>Менш поживні</a:t>
            </a:r>
            <a:endParaRPr dirty="0">
              <a:solidFill>
                <a:srgbClr val="000000"/>
              </a:solidFill>
              <a:latin typeface="Raleway Medium"/>
              <a:ea typeface="Raleway Medium"/>
              <a:cs typeface="Raleway Medium"/>
              <a:sym typeface="Raleway Medium"/>
            </a:endParaRPr>
          </a:p>
        </p:txBody>
      </p:sp>
      <p:pic>
        <p:nvPicPr>
          <p:cNvPr id="284" name="Google Shape;284;p34" descr="Файл:Banana.png — Вікіпедія"/>
          <p:cNvPicPr preferRelativeResize="0"/>
          <p:nvPr/>
        </p:nvPicPr>
        <p:blipFill>
          <a:blip r:embed="rId3">
            <a:alphaModFix/>
          </a:blip>
          <a:stretch>
            <a:fillRect/>
          </a:stretch>
        </p:blipFill>
        <p:spPr>
          <a:xfrm rot="1799998">
            <a:off x="1979424" y="1949078"/>
            <a:ext cx="1202478" cy="1472893"/>
          </a:xfrm>
          <a:prstGeom prst="rect">
            <a:avLst/>
          </a:prstGeom>
          <a:noFill/>
          <a:ln>
            <a:noFill/>
          </a:ln>
        </p:spPr>
      </p:pic>
      <p:pic>
        <p:nvPicPr>
          <p:cNvPr id="285" name="Google Shape;285;p34" descr="Salad Images | Free Photos, PNG Stickers, Wallpapers &amp; Backgrounds ..."/>
          <p:cNvPicPr preferRelativeResize="0"/>
          <p:nvPr/>
        </p:nvPicPr>
        <p:blipFill rotWithShape="1">
          <a:blip r:embed="rId4">
            <a:alphaModFix/>
          </a:blip>
          <a:srcRect r="13269"/>
          <a:stretch/>
        </p:blipFill>
        <p:spPr>
          <a:xfrm>
            <a:off x="359599" y="2501726"/>
            <a:ext cx="1869424" cy="1436033"/>
          </a:xfrm>
          <a:prstGeom prst="rect">
            <a:avLst/>
          </a:prstGeom>
          <a:noFill/>
          <a:ln>
            <a:noFill/>
          </a:ln>
        </p:spPr>
      </p:pic>
      <p:pic>
        <p:nvPicPr>
          <p:cNvPr id="286" name="Google Shape;286;p34" descr="Yoghurt Images | Free Photos, PNG Stickers, Wallpapers ..."/>
          <p:cNvPicPr preferRelativeResize="0"/>
          <p:nvPr/>
        </p:nvPicPr>
        <p:blipFill rotWithShape="1">
          <a:blip r:embed="rId5">
            <a:alphaModFix/>
          </a:blip>
          <a:srcRect l="4478" t="22813" r="27766" b="13799"/>
          <a:stretch/>
        </p:blipFill>
        <p:spPr>
          <a:xfrm>
            <a:off x="2664650" y="2378774"/>
            <a:ext cx="1214572" cy="757125"/>
          </a:xfrm>
          <a:prstGeom prst="rect">
            <a:avLst/>
          </a:prstGeom>
          <a:noFill/>
          <a:ln>
            <a:noFill/>
          </a:ln>
        </p:spPr>
      </p:pic>
      <p:pic>
        <p:nvPicPr>
          <p:cNvPr id="287" name="Google Shape;287;p34" descr="Безкоштовна картинка: Apple, наполовину стати розсудливим фрукти ..."/>
          <p:cNvPicPr preferRelativeResize="0"/>
          <p:nvPr/>
        </p:nvPicPr>
        <p:blipFill>
          <a:blip r:embed="rId6">
            <a:alphaModFix/>
          </a:blip>
          <a:stretch>
            <a:fillRect/>
          </a:stretch>
        </p:blipFill>
        <p:spPr>
          <a:xfrm>
            <a:off x="1792875" y="2690200"/>
            <a:ext cx="2048998" cy="1360649"/>
          </a:xfrm>
          <a:prstGeom prst="rect">
            <a:avLst/>
          </a:prstGeom>
          <a:noFill/>
          <a:ln>
            <a:noFill/>
          </a:ln>
        </p:spPr>
      </p:pic>
      <p:pic>
        <p:nvPicPr>
          <p:cNvPr id="288" name="Google Shape;288;p34" descr="Free Images : fruit, pile, food, produce, nut, almond, walnut ..."/>
          <p:cNvPicPr preferRelativeResize="0"/>
          <p:nvPr/>
        </p:nvPicPr>
        <p:blipFill>
          <a:blip r:embed="rId7">
            <a:alphaModFix/>
          </a:blip>
          <a:stretch>
            <a:fillRect/>
          </a:stretch>
        </p:blipFill>
        <p:spPr>
          <a:xfrm>
            <a:off x="2336586" y="3039850"/>
            <a:ext cx="2154867" cy="1436026"/>
          </a:xfrm>
          <a:prstGeom prst="rect">
            <a:avLst/>
          </a:prstGeom>
          <a:noFill/>
          <a:ln>
            <a:noFill/>
          </a:ln>
        </p:spPr>
      </p:pic>
      <p:pic>
        <p:nvPicPr>
          <p:cNvPr id="289" name="Google Shape;289;p34" descr="Dried Fruit Free Stock Photo - Public Domain Pictures"/>
          <p:cNvPicPr preferRelativeResize="0"/>
          <p:nvPr/>
        </p:nvPicPr>
        <p:blipFill>
          <a:blip r:embed="rId8">
            <a:alphaModFix/>
          </a:blip>
          <a:stretch>
            <a:fillRect/>
          </a:stretch>
        </p:blipFill>
        <p:spPr>
          <a:xfrm>
            <a:off x="1503150" y="3526949"/>
            <a:ext cx="1365049" cy="1076500"/>
          </a:xfrm>
          <a:prstGeom prst="rect">
            <a:avLst/>
          </a:prstGeom>
          <a:noFill/>
          <a:ln>
            <a:noFill/>
          </a:ln>
        </p:spPr>
      </p:pic>
      <p:pic>
        <p:nvPicPr>
          <p:cNvPr id="290" name="Google Shape;290;p34" descr="Файл:CocaColaBottle background free.png — Википедия"/>
          <p:cNvPicPr preferRelativeResize="0"/>
          <p:nvPr/>
        </p:nvPicPr>
        <p:blipFill>
          <a:blip r:embed="rId9">
            <a:alphaModFix/>
          </a:blip>
          <a:stretch>
            <a:fillRect/>
          </a:stretch>
        </p:blipFill>
        <p:spPr>
          <a:xfrm>
            <a:off x="6349854" y="2101450"/>
            <a:ext cx="635871" cy="1899663"/>
          </a:xfrm>
          <a:prstGeom prst="rect">
            <a:avLst/>
          </a:prstGeom>
          <a:noFill/>
          <a:ln>
            <a:noFill/>
          </a:ln>
        </p:spPr>
      </p:pic>
      <p:pic>
        <p:nvPicPr>
          <p:cNvPr id="291" name="Google Shape;291;p34" descr="Chocolate Bar Images | Free Photos, PNG Stickers, Wallpapers ..."/>
          <p:cNvPicPr preferRelativeResize="0"/>
          <p:nvPr/>
        </p:nvPicPr>
        <p:blipFill>
          <a:blip r:embed="rId10">
            <a:alphaModFix/>
          </a:blip>
          <a:stretch>
            <a:fillRect/>
          </a:stretch>
        </p:blipFill>
        <p:spPr>
          <a:xfrm>
            <a:off x="6907483" y="2635640"/>
            <a:ext cx="1748042" cy="1164641"/>
          </a:xfrm>
          <a:prstGeom prst="rect">
            <a:avLst/>
          </a:prstGeom>
          <a:noFill/>
          <a:ln>
            <a:noFill/>
          </a:ln>
        </p:spPr>
      </p:pic>
      <p:pic>
        <p:nvPicPr>
          <p:cNvPr id="292" name="Google Shape;292;p34" descr="File:Assorted candies2.png - Wikimedia Commons"/>
          <p:cNvPicPr preferRelativeResize="0"/>
          <p:nvPr/>
        </p:nvPicPr>
        <p:blipFill>
          <a:blip r:embed="rId11">
            <a:alphaModFix/>
          </a:blip>
          <a:stretch>
            <a:fillRect/>
          </a:stretch>
        </p:blipFill>
        <p:spPr>
          <a:xfrm>
            <a:off x="5068500" y="2936937"/>
            <a:ext cx="1453322" cy="1344049"/>
          </a:xfrm>
          <a:prstGeom prst="rect">
            <a:avLst/>
          </a:prstGeom>
          <a:noFill/>
          <a:ln>
            <a:noFill/>
          </a:ln>
        </p:spPr>
      </p:pic>
      <p:pic>
        <p:nvPicPr>
          <p:cNvPr id="293" name="Google Shape;293;p34" descr="Potato Chips Images | Free Photos, PNG Stickers, Wallpapers ..."/>
          <p:cNvPicPr preferRelativeResize="0"/>
          <p:nvPr/>
        </p:nvPicPr>
        <p:blipFill>
          <a:blip r:embed="rId12">
            <a:alphaModFix/>
          </a:blip>
          <a:stretch>
            <a:fillRect/>
          </a:stretch>
        </p:blipFill>
        <p:spPr>
          <a:xfrm>
            <a:off x="6538243" y="3055340"/>
            <a:ext cx="2017308" cy="13440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snack time hamster loves to munch. (Provided by Tenor)"/>
          <p:cNvPicPr preferRelativeResize="0"/>
          <p:nvPr/>
        </p:nvPicPr>
        <p:blipFill>
          <a:blip r:embed="rId3">
            <a:alphaModFix/>
          </a:blip>
          <a:stretch>
            <a:fillRect/>
          </a:stretch>
        </p:blipFill>
        <p:spPr>
          <a:xfrm>
            <a:off x="301700" y="652575"/>
            <a:ext cx="3663900" cy="2502000"/>
          </a:xfrm>
          <a:prstGeom prst="roundRect">
            <a:avLst>
              <a:gd name="adj" fmla="val 16667"/>
            </a:avLst>
          </a:prstGeom>
          <a:noFill/>
          <a:ln>
            <a:noFill/>
          </a:ln>
        </p:spPr>
      </p:pic>
      <p:sp>
        <p:nvSpPr>
          <p:cNvPr id="299" name="Google Shape;299;p35"/>
          <p:cNvSpPr/>
          <p:nvPr/>
        </p:nvSpPr>
        <p:spPr>
          <a:xfrm>
            <a:off x="4379175" y="1803650"/>
            <a:ext cx="4289400" cy="2692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0" name="Google Shape;300;p35"/>
          <p:cNvSpPr txBox="1"/>
          <p:nvPr/>
        </p:nvSpPr>
        <p:spPr>
          <a:xfrm>
            <a:off x="4483525" y="2213600"/>
            <a:ext cx="4289400" cy="18714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uk" sz="1800" b="1" dirty="0">
                <a:solidFill>
                  <a:srgbClr val="008080"/>
                </a:solidFill>
                <a:latin typeface="Raleway"/>
                <a:ea typeface="Raleway"/>
                <a:cs typeface="Raleway"/>
                <a:sym typeface="Raleway"/>
              </a:rPr>
              <a:t>Перекусів може бути 1–2 на день: </a:t>
            </a:r>
            <a:endParaRPr sz="1800" b="1" dirty="0">
              <a:solidFill>
                <a:srgbClr val="008080"/>
              </a:solidFill>
              <a:latin typeface="Raleway"/>
              <a:ea typeface="Raleway"/>
              <a:cs typeface="Raleway"/>
              <a:sym typeface="Raleway"/>
            </a:endParaRPr>
          </a:p>
          <a:p>
            <a:pPr marL="114300" lvl="0" algn="l" rtl="0">
              <a:spcBef>
                <a:spcPts val="1200"/>
              </a:spcBef>
              <a:spcAft>
                <a:spcPts val="0"/>
              </a:spcAft>
              <a:buClr>
                <a:schemeClr val="dk1"/>
              </a:buClr>
              <a:buSzPts val="1800"/>
            </a:pPr>
            <a:r>
              <a:rPr lang="uk" sz="1800" dirty="0">
                <a:solidFill>
                  <a:schemeClr val="dk1"/>
                </a:solidFill>
                <a:latin typeface="Raleway"/>
                <a:ea typeface="Raleway"/>
                <a:cs typeface="Raleway"/>
                <a:sym typeface="Raleway"/>
              </a:rPr>
              <a:t>між сніданком та обідом, між обідом і вечерею;</a:t>
            </a:r>
            <a:endParaRPr sz="1800" dirty="0">
              <a:solidFill>
                <a:schemeClr val="dk1"/>
              </a:solidFill>
              <a:latin typeface="Raleway"/>
              <a:ea typeface="Raleway"/>
              <a:cs typeface="Raleway"/>
              <a:sym typeface="Raleway"/>
            </a:endParaRPr>
          </a:p>
          <a:p>
            <a:pPr marL="114300" lvl="0" algn="l" rtl="0">
              <a:spcBef>
                <a:spcPts val="1200"/>
              </a:spcBef>
              <a:spcAft>
                <a:spcPts val="0"/>
              </a:spcAft>
              <a:buClr>
                <a:schemeClr val="dk1"/>
              </a:buClr>
              <a:buSzPts val="1800"/>
            </a:pPr>
            <a:r>
              <a:rPr lang="uk" sz="1800" dirty="0">
                <a:solidFill>
                  <a:schemeClr val="dk1"/>
                </a:solidFill>
                <a:latin typeface="Raleway"/>
                <a:ea typeface="Raleway"/>
                <a:cs typeface="Raleway"/>
                <a:sym typeface="Raleway"/>
              </a:rPr>
              <a:t>через 2,5 год після основного прийому їжі.</a:t>
            </a:r>
            <a:endParaRPr sz="1800" dirty="0">
              <a:solidFill>
                <a:schemeClr val="dk1"/>
              </a:solidFill>
              <a:latin typeface="Raleway Medium"/>
              <a:ea typeface="Raleway Medium"/>
              <a:cs typeface="Raleway Medium"/>
              <a:sym typeface="Raleway Medium"/>
            </a:endParaRPr>
          </a:p>
        </p:txBody>
      </p:sp>
      <p:pic>
        <p:nvPicPr>
          <p:cNvPr id="301" name="Google Shape;301;p35"/>
          <p:cNvPicPr preferRelativeResize="0"/>
          <p:nvPr/>
        </p:nvPicPr>
        <p:blipFill>
          <a:blip r:embed="rId4">
            <a:alphaModFix/>
          </a:blip>
          <a:stretch>
            <a:fillRect/>
          </a:stretch>
        </p:blipFill>
        <p:spPr>
          <a:xfrm rot="2914781">
            <a:off x="3988543" y="210986"/>
            <a:ext cx="1306515" cy="2143106"/>
          </a:xfrm>
          <a:prstGeom prst="rect">
            <a:avLst/>
          </a:prstGeom>
          <a:noFill/>
          <a:ln>
            <a:noFill/>
          </a:ln>
        </p:spPr>
      </p:pic>
      <p:pic>
        <p:nvPicPr>
          <p:cNvPr id="302" name="Google Shape;302;p35"/>
          <p:cNvPicPr preferRelativeResize="0"/>
          <p:nvPr/>
        </p:nvPicPr>
        <p:blipFill>
          <a:blip r:embed="rId5">
            <a:alphaModFix/>
          </a:blip>
          <a:stretch>
            <a:fillRect/>
          </a:stretch>
        </p:blipFill>
        <p:spPr>
          <a:xfrm rot="-5274258">
            <a:off x="129789" y="2543899"/>
            <a:ext cx="2351248" cy="177222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474525" y="416700"/>
            <a:ext cx="5351100" cy="16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solidFill>
                  <a:srgbClr val="000000"/>
                </a:solidFill>
                <a:latin typeface="Raleway"/>
                <a:ea typeface="Raleway"/>
                <a:cs typeface="Raleway"/>
                <a:sym typeface="Raleway"/>
              </a:rPr>
              <a:t>Як бути </a:t>
            </a:r>
            <a:br>
              <a:rPr lang="uk" sz="3620" b="1">
                <a:solidFill>
                  <a:srgbClr val="000000"/>
                </a:solidFill>
                <a:latin typeface="Raleway"/>
                <a:ea typeface="Raleway"/>
                <a:cs typeface="Raleway"/>
                <a:sym typeface="Raleway"/>
              </a:rPr>
            </a:br>
            <a:r>
              <a:rPr lang="uk" sz="3620" b="1">
                <a:solidFill>
                  <a:srgbClr val="000000"/>
                </a:solidFill>
                <a:latin typeface="Raleway"/>
                <a:ea typeface="Raleway"/>
                <a:cs typeface="Raleway"/>
                <a:sym typeface="Raleway"/>
              </a:rPr>
              <a:t>з солоденькими перекусами? </a:t>
            </a:r>
            <a:endParaRPr sz="3620" b="1">
              <a:solidFill>
                <a:srgbClr val="000000"/>
              </a:solidFill>
              <a:latin typeface="Raleway"/>
              <a:ea typeface="Raleway"/>
              <a:cs typeface="Raleway"/>
              <a:sym typeface="Raleway"/>
            </a:endParaRPr>
          </a:p>
        </p:txBody>
      </p:sp>
      <p:sp>
        <p:nvSpPr>
          <p:cNvPr id="308" name="Google Shape;308;p36"/>
          <p:cNvSpPr txBox="1">
            <a:spLocks noGrp="1"/>
          </p:cNvSpPr>
          <p:nvPr>
            <p:ph type="body" idx="1"/>
          </p:nvPr>
        </p:nvSpPr>
        <p:spPr>
          <a:xfrm>
            <a:off x="632025" y="2559600"/>
            <a:ext cx="4829100" cy="112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uk" sz="2100">
                <a:solidFill>
                  <a:srgbClr val="000000"/>
                </a:solidFill>
                <a:latin typeface="Raleway"/>
                <a:ea typeface="Raleway"/>
                <a:cs typeface="Raleway"/>
                <a:sym typeface="Raleway"/>
              </a:rPr>
              <a:t>Якщо дуже хочеться, з’їжте трохи солодкого після основного прийому їжі. Але не беріть це за звичку!</a:t>
            </a:r>
            <a:endParaRPr sz="2100">
              <a:solidFill>
                <a:srgbClr val="000000"/>
              </a:solidFill>
              <a:latin typeface="Raleway"/>
              <a:ea typeface="Raleway"/>
              <a:cs typeface="Raleway"/>
              <a:sym typeface="Raleway"/>
            </a:endParaRPr>
          </a:p>
        </p:txBody>
      </p:sp>
      <p:pic>
        <p:nvPicPr>
          <p:cNvPr id="309" name="Google Shape;309;p36" descr="a close up of a cat 's face with a floral wallpaper in the background (Provided by Tenor)"/>
          <p:cNvPicPr preferRelativeResize="0"/>
          <p:nvPr/>
        </p:nvPicPr>
        <p:blipFill>
          <a:blip r:embed="rId3">
            <a:alphaModFix/>
          </a:blip>
          <a:stretch>
            <a:fillRect/>
          </a:stretch>
        </p:blipFill>
        <p:spPr>
          <a:xfrm>
            <a:off x="6141550" y="401375"/>
            <a:ext cx="2457900" cy="4356300"/>
          </a:xfrm>
          <a:prstGeom prst="roundRect">
            <a:avLst>
              <a:gd name="adj" fmla="val 16667"/>
            </a:avLst>
          </a:prstGeom>
          <a:noFill/>
          <a:ln>
            <a:noFill/>
          </a:ln>
        </p:spPr>
      </p:pic>
      <p:sp>
        <p:nvSpPr>
          <p:cNvPr id="310" name="Google Shape;310;p36"/>
          <p:cNvSpPr/>
          <p:nvPr/>
        </p:nvSpPr>
        <p:spPr>
          <a:xfrm>
            <a:off x="474525" y="2407200"/>
            <a:ext cx="5121000" cy="16947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1AE7F6-48D1-451D-A1CC-D9EF74F47FE5}"/>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6BB3F793-4AB6-40D5-9EAA-CEAB725C8FD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DB414EA-8848-42DD-BC56-BCCBDF92A0E3}"/>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1371865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EC500">
            <a:alpha val="18870"/>
          </a:srgbClr>
        </a:solidFill>
        <a:effectLst/>
      </p:bgPr>
    </p:bg>
    <p:spTree>
      <p:nvGrpSpPr>
        <p:cNvPr id="1" name="Shape 322"/>
        <p:cNvGrpSpPr/>
        <p:nvPr/>
      </p:nvGrpSpPr>
      <p:grpSpPr>
        <a:xfrm>
          <a:off x="0" y="0"/>
          <a:ext cx="0" cy="0"/>
          <a:chOff x="0" y="0"/>
          <a:chExt cx="0" cy="0"/>
        </a:xfrm>
      </p:grpSpPr>
      <p:pic>
        <p:nvPicPr>
          <p:cNvPr id="323" name="Google Shape;323;p38"/>
          <p:cNvPicPr preferRelativeResize="0"/>
          <p:nvPr/>
        </p:nvPicPr>
        <p:blipFill>
          <a:blip r:embed="rId3">
            <a:alphaModFix/>
          </a:blip>
          <a:stretch>
            <a:fillRect/>
          </a:stretch>
        </p:blipFill>
        <p:spPr>
          <a:xfrm rot="1799954">
            <a:off x="4340151" y="1563766"/>
            <a:ext cx="4182923" cy="4303958"/>
          </a:xfrm>
          <a:prstGeom prst="rect">
            <a:avLst/>
          </a:prstGeom>
          <a:noFill/>
          <a:ln>
            <a:noFill/>
          </a:ln>
        </p:spPr>
      </p:pic>
      <p:pic>
        <p:nvPicPr>
          <p:cNvPr id="324" name="Google Shape;324;p38" descr="Файл:Banana.png — Вікіпедія"/>
          <p:cNvPicPr preferRelativeResize="0"/>
          <p:nvPr/>
        </p:nvPicPr>
        <p:blipFill>
          <a:blip r:embed="rId4">
            <a:alphaModFix/>
          </a:blip>
          <a:stretch>
            <a:fillRect/>
          </a:stretch>
        </p:blipFill>
        <p:spPr>
          <a:xfrm rot="1799989">
            <a:off x="6510560" y="2089602"/>
            <a:ext cx="1899429" cy="2326571"/>
          </a:xfrm>
          <a:prstGeom prst="rect">
            <a:avLst/>
          </a:prstGeom>
          <a:noFill/>
          <a:ln>
            <a:noFill/>
          </a:ln>
        </p:spPr>
      </p:pic>
      <p:pic>
        <p:nvPicPr>
          <p:cNvPr id="325" name="Google Shape;325;p38" descr="Yoghurt Images | Free Photos, PNG Stickers, Wallpapers ..."/>
          <p:cNvPicPr preferRelativeResize="0"/>
          <p:nvPr/>
        </p:nvPicPr>
        <p:blipFill rotWithShape="1">
          <a:blip r:embed="rId5">
            <a:alphaModFix/>
          </a:blip>
          <a:srcRect l="4478" t="22813" r="27766" b="13799"/>
          <a:stretch/>
        </p:blipFill>
        <p:spPr>
          <a:xfrm rot="-4">
            <a:off x="2653613" y="1495401"/>
            <a:ext cx="1852550" cy="1154823"/>
          </a:xfrm>
          <a:prstGeom prst="rect">
            <a:avLst/>
          </a:prstGeom>
          <a:noFill/>
          <a:ln>
            <a:noFill/>
          </a:ln>
        </p:spPr>
      </p:pic>
      <p:pic>
        <p:nvPicPr>
          <p:cNvPr id="326" name="Google Shape;326;p38" descr="Безкоштовна картинка: Apple, наполовину стати розсудливим фрукти ..."/>
          <p:cNvPicPr preferRelativeResize="0"/>
          <p:nvPr/>
        </p:nvPicPr>
        <p:blipFill>
          <a:blip r:embed="rId6">
            <a:alphaModFix/>
          </a:blip>
          <a:stretch>
            <a:fillRect/>
          </a:stretch>
        </p:blipFill>
        <p:spPr>
          <a:xfrm>
            <a:off x="4371625" y="1495388"/>
            <a:ext cx="2673777" cy="1775534"/>
          </a:xfrm>
          <a:prstGeom prst="rect">
            <a:avLst/>
          </a:prstGeom>
          <a:noFill/>
          <a:ln>
            <a:noFill/>
          </a:ln>
        </p:spPr>
      </p:pic>
      <p:pic>
        <p:nvPicPr>
          <p:cNvPr id="327" name="Google Shape;327;p38" descr="Dried Fruit Free Stock Photo - Public Domain Pictures"/>
          <p:cNvPicPr preferRelativeResize="0"/>
          <p:nvPr/>
        </p:nvPicPr>
        <p:blipFill>
          <a:blip r:embed="rId7">
            <a:alphaModFix/>
          </a:blip>
          <a:stretch>
            <a:fillRect/>
          </a:stretch>
        </p:blipFill>
        <p:spPr>
          <a:xfrm>
            <a:off x="4682925" y="3307625"/>
            <a:ext cx="1313193" cy="1035574"/>
          </a:xfrm>
          <a:prstGeom prst="rect">
            <a:avLst/>
          </a:prstGeom>
          <a:noFill/>
          <a:ln>
            <a:noFill/>
          </a:ln>
        </p:spPr>
      </p:pic>
      <p:pic>
        <p:nvPicPr>
          <p:cNvPr id="328" name="Google Shape;328;p38"/>
          <p:cNvPicPr preferRelativeResize="0"/>
          <p:nvPr/>
        </p:nvPicPr>
        <p:blipFill>
          <a:blip r:embed="rId8">
            <a:alphaModFix/>
          </a:blip>
          <a:stretch>
            <a:fillRect/>
          </a:stretch>
        </p:blipFill>
        <p:spPr>
          <a:xfrm rot="-1047013" flipH="1">
            <a:off x="-33775" y="-36294"/>
            <a:ext cx="1995900" cy="2805517"/>
          </a:xfrm>
          <a:prstGeom prst="rect">
            <a:avLst/>
          </a:prstGeom>
          <a:noFill/>
          <a:ln>
            <a:noFill/>
          </a:ln>
        </p:spPr>
      </p:pic>
      <p:pic>
        <p:nvPicPr>
          <p:cNvPr id="329" name="Google Shape;329;p38" descr="Salad Images | Free Photos, PNG Stickers, Wallpapers &amp; Backgrounds ..."/>
          <p:cNvPicPr preferRelativeResize="0"/>
          <p:nvPr/>
        </p:nvPicPr>
        <p:blipFill rotWithShape="1">
          <a:blip r:embed="rId9">
            <a:alphaModFix/>
          </a:blip>
          <a:srcRect r="13269"/>
          <a:stretch/>
        </p:blipFill>
        <p:spPr>
          <a:xfrm>
            <a:off x="1871425" y="2650225"/>
            <a:ext cx="2673776" cy="2053900"/>
          </a:xfrm>
          <a:prstGeom prst="rect">
            <a:avLst/>
          </a:prstGeom>
          <a:noFill/>
          <a:ln>
            <a:noFill/>
          </a:ln>
        </p:spPr>
      </p:pic>
      <p:pic>
        <p:nvPicPr>
          <p:cNvPr id="330" name="Google Shape;330;p38" descr="Free Images : fruit, pile, food, produce, nut, almond, walnut ..."/>
          <p:cNvPicPr preferRelativeResize="0"/>
          <p:nvPr/>
        </p:nvPicPr>
        <p:blipFill>
          <a:blip r:embed="rId10">
            <a:alphaModFix/>
          </a:blip>
          <a:stretch>
            <a:fillRect/>
          </a:stretch>
        </p:blipFill>
        <p:spPr>
          <a:xfrm>
            <a:off x="680175" y="1751867"/>
            <a:ext cx="2334499" cy="1555746"/>
          </a:xfrm>
          <a:prstGeom prst="rect">
            <a:avLst/>
          </a:prstGeom>
          <a:noFill/>
          <a:ln>
            <a:noFill/>
          </a:ln>
        </p:spPr>
      </p:pic>
      <p:sp>
        <p:nvSpPr>
          <p:cNvPr id="331" name="Google Shape;331;p38"/>
          <p:cNvSpPr txBox="1">
            <a:spLocks noGrp="1"/>
          </p:cNvSpPr>
          <p:nvPr>
            <p:ph type="title"/>
          </p:nvPr>
        </p:nvSpPr>
        <p:spPr>
          <a:xfrm>
            <a:off x="387900" y="521225"/>
            <a:ext cx="8520600" cy="5727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Clr>
                <a:schemeClr val="dk1"/>
              </a:buClr>
              <a:buSzPts val="1100"/>
              <a:buFont typeface="Arial"/>
              <a:buNone/>
            </a:pPr>
            <a:r>
              <a:rPr lang="uk" sz="3600">
                <a:solidFill>
                  <a:srgbClr val="000000"/>
                </a:solidFill>
                <a:latin typeface="Raleway"/>
                <a:ea typeface="Raleway"/>
                <a:cs typeface="Raleway"/>
                <a:sym typeface="Raleway"/>
              </a:rPr>
              <a:t>Кілька</a:t>
            </a:r>
            <a:r>
              <a:rPr lang="uk" sz="3600" b="1">
                <a:solidFill>
                  <a:srgbClr val="000000"/>
                </a:solidFill>
                <a:latin typeface="Raleway"/>
                <a:ea typeface="Raleway"/>
                <a:cs typeface="Raleway"/>
                <a:sym typeface="Raleway"/>
              </a:rPr>
              <a:t> ідей для корисних перекусів</a:t>
            </a:r>
            <a:endParaRPr sz="3600">
              <a:solidFill>
                <a:srgbClr val="000000"/>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rot="2699999">
            <a:off x="6863967" y="2041583"/>
            <a:ext cx="2209481" cy="3624199"/>
          </a:xfrm>
          <a:prstGeom prst="rect">
            <a:avLst/>
          </a:prstGeom>
          <a:noFill/>
          <a:ln>
            <a:noFill/>
          </a:ln>
        </p:spPr>
      </p:pic>
      <p:pic>
        <p:nvPicPr>
          <p:cNvPr id="102" name="Google Shape;102;p18"/>
          <p:cNvPicPr preferRelativeResize="0"/>
          <p:nvPr/>
        </p:nvPicPr>
        <p:blipFill>
          <a:blip r:embed="rId3">
            <a:alphaModFix/>
          </a:blip>
          <a:stretch>
            <a:fillRect/>
          </a:stretch>
        </p:blipFill>
        <p:spPr>
          <a:xfrm rot="9676979">
            <a:off x="6144738" y="132827"/>
            <a:ext cx="1425682" cy="2338538"/>
          </a:xfrm>
          <a:prstGeom prst="rect">
            <a:avLst/>
          </a:prstGeom>
          <a:noFill/>
          <a:ln>
            <a:noFill/>
          </a:ln>
        </p:spPr>
      </p:pic>
      <p:pic>
        <p:nvPicPr>
          <p:cNvPr id="103" name="Google Shape;103;p18"/>
          <p:cNvPicPr preferRelativeResize="0"/>
          <p:nvPr/>
        </p:nvPicPr>
        <p:blipFill>
          <a:blip r:embed="rId4">
            <a:alphaModFix/>
          </a:blip>
          <a:stretch>
            <a:fillRect/>
          </a:stretch>
        </p:blipFill>
        <p:spPr>
          <a:xfrm>
            <a:off x="125099" y="1739376"/>
            <a:ext cx="3282001" cy="3211766"/>
          </a:xfrm>
          <a:prstGeom prst="rect">
            <a:avLst/>
          </a:prstGeom>
          <a:noFill/>
          <a:ln>
            <a:noFill/>
          </a:ln>
        </p:spPr>
      </p:pic>
      <p:sp>
        <p:nvSpPr>
          <p:cNvPr id="105" name="Google Shape;105;p18"/>
          <p:cNvSpPr/>
          <p:nvPr/>
        </p:nvSpPr>
        <p:spPr>
          <a:xfrm>
            <a:off x="4735248" y="1141997"/>
            <a:ext cx="4224000" cy="2672819"/>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107" name="Google Shape;107;p18"/>
          <p:cNvSpPr txBox="1"/>
          <p:nvPr/>
        </p:nvSpPr>
        <p:spPr>
          <a:xfrm>
            <a:off x="5029199" y="1141998"/>
            <a:ext cx="3624147" cy="270455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ru-RU" sz="2500" dirty="0">
                <a:solidFill>
                  <a:schemeClr val="lt1"/>
                </a:solidFill>
                <a:latin typeface="Raleway Medium"/>
                <a:ea typeface="Raleway Medium"/>
                <a:cs typeface="Raleway Medium"/>
                <a:sym typeface="Raleway Medium"/>
              </a:rPr>
              <a:t>З</a:t>
            </a:r>
            <a:r>
              <a:rPr lang="uk" sz="2500" dirty="0">
                <a:solidFill>
                  <a:schemeClr val="lt1"/>
                </a:solidFill>
                <a:latin typeface="Raleway Medium"/>
                <a:ea typeface="Raleway Medium"/>
                <a:cs typeface="Raleway Medium"/>
                <a:sym typeface="Raleway Medium"/>
              </a:rPr>
              <a:t> їжею в наш організм потрапляють </a:t>
            </a:r>
            <a:r>
              <a:rPr lang="ru-RU" sz="2500" dirty="0" err="1">
                <a:solidFill>
                  <a:schemeClr val="lt1"/>
                </a:solidFill>
                <a:latin typeface="Raleway Medium"/>
                <a:ea typeface="Raleway Medium"/>
                <a:cs typeface="Raleway Medium"/>
                <a:sym typeface="Raleway Medium"/>
              </a:rPr>
              <a:t>білки</a:t>
            </a:r>
            <a:r>
              <a:rPr lang="ru-RU" sz="2500" dirty="0">
                <a:solidFill>
                  <a:schemeClr val="lt1"/>
                </a:solidFill>
                <a:latin typeface="Raleway Medium"/>
                <a:ea typeface="Raleway Medium"/>
                <a:cs typeface="Raleway Medium"/>
                <a:sym typeface="Raleway Medium"/>
              </a:rPr>
              <a:t>, </a:t>
            </a:r>
            <a:r>
              <a:rPr lang="ru-RU" sz="2500" dirty="0" err="1">
                <a:solidFill>
                  <a:schemeClr val="lt1"/>
                </a:solidFill>
                <a:latin typeface="Raleway Medium"/>
                <a:ea typeface="Raleway Medium"/>
                <a:cs typeface="Raleway Medium"/>
                <a:sym typeface="Raleway Medium"/>
              </a:rPr>
              <a:t>жири</a:t>
            </a:r>
            <a:r>
              <a:rPr lang="ru-RU" sz="2500" dirty="0">
                <a:solidFill>
                  <a:schemeClr val="lt1"/>
                </a:solidFill>
                <a:latin typeface="Raleway Medium"/>
                <a:ea typeface="Raleway Medium"/>
                <a:cs typeface="Raleway Medium"/>
                <a:sym typeface="Raleway Medium"/>
              </a:rPr>
              <a:t>, </a:t>
            </a:r>
            <a:r>
              <a:rPr lang="ru-RU" sz="2500" dirty="0" err="1">
                <a:solidFill>
                  <a:schemeClr val="lt1"/>
                </a:solidFill>
                <a:latin typeface="Raleway Medium"/>
                <a:ea typeface="Raleway Medium"/>
                <a:cs typeface="Raleway Medium"/>
                <a:sym typeface="Raleway Medium"/>
              </a:rPr>
              <a:t>вуглеводи</a:t>
            </a:r>
            <a:r>
              <a:rPr lang="ru-RU" sz="2500" dirty="0">
                <a:solidFill>
                  <a:schemeClr val="lt1"/>
                </a:solidFill>
                <a:latin typeface="Raleway Medium"/>
                <a:ea typeface="Raleway Medium"/>
                <a:cs typeface="Raleway Medium"/>
                <a:sym typeface="Raleway Medium"/>
              </a:rPr>
              <a:t>, </a:t>
            </a:r>
            <a:r>
              <a:rPr lang="uk" sz="2500" dirty="0">
                <a:solidFill>
                  <a:schemeClr val="lt1"/>
                </a:solidFill>
                <a:latin typeface="Raleway Medium"/>
                <a:ea typeface="Raleway Medium"/>
                <a:cs typeface="Raleway Medium"/>
                <a:sym typeface="Raleway Medium"/>
              </a:rPr>
              <a:t>вітаміни, макро-, та мікроелементи</a:t>
            </a:r>
            <a:endParaRPr sz="2500" dirty="0">
              <a:solidFill>
                <a:schemeClr val="lt1"/>
              </a:solidFill>
              <a:latin typeface="Raleway Medium"/>
              <a:ea typeface="Raleway Medium"/>
              <a:cs typeface="Raleway Medium"/>
              <a:sym typeface="Raleway Medium"/>
            </a:endParaRPr>
          </a:p>
        </p:txBody>
      </p:sp>
      <p:pic>
        <p:nvPicPr>
          <p:cNvPr id="2" name="Рисунок 1">
            <a:extLst>
              <a:ext uri="{FF2B5EF4-FFF2-40B4-BE49-F238E27FC236}">
                <a16:creationId xmlns:a16="http://schemas.microsoft.com/office/drawing/2014/main" id="{0D6BA12D-2EA3-4E6C-AD2F-4C281202C776}"/>
              </a:ext>
            </a:extLst>
          </p:cNvPr>
          <p:cNvPicPr>
            <a:picLocks noChangeAspect="1"/>
          </p:cNvPicPr>
          <p:nvPr/>
        </p:nvPicPr>
        <p:blipFill>
          <a:blip r:embed="rId5"/>
          <a:stretch>
            <a:fillRect/>
          </a:stretch>
        </p:blipFill>
        <p:spPr>
          <a:xfrm>
            <a:off x="-55491" y="0"/>
            <a:ext cx="4790739" cy="5143500"/>
          </a:xfrm>
          <a:prstGeom prst="rect">
            <a:avLst/>
          </a:prstGeom>
        </p:spPr>
      </p:pic>
    </p:spTree>
    <p:extLst>
      <p:ext uri="{BB962C8B-B14F-4D97-AF65-F5344CB8AC3E}">
        <p14:creationId xmlns:p14="http://schemas.microsoft.com/office/powerpoint/2010/main" val="560974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EA305C-799C-4743-A7FA-92AEC50D852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91B9C94C-2269-4493-B1EC-27BDE85ED22B}"/>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1A081FB1-36FD-41EE-8B30-1E4DEF159A8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95820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0368BA-8673-4302-BAB0-53822272AC92}"/>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CBBC070-E24F-4BBC-95C2-8C863BD3E148}"/>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07FD260-C709-465F-A5B2-1615B7301CC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25922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2778BC-95B2-4B89-929E-63B8D54319D6}"/>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CCABE33-AA41-402A-AA9B-5DAF39118BE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77B1D8F-B747-4FC9-96C8-BB1714D9197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06764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E0E82C-336B-46ED-BD26-EE990264E81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A0A55C47-ED8C-466E-8A42-921518BCE1C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A93C1D2D-608E-4192-A69A-A9AA8B2C5AC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36482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6A3625-1049-49E0-8A56-1895D50A10FC}"/>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F7E80159-6615-490F-9439-BED42F67FA0F}"/>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3C68C4C-2456-4AE3-818A-BAFF346DEB99}"/>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26617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EE70DA-A202-4829-837E-FAF1ACE750A7}"/>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3839EA17-2B44-4E87-8709-0991EBCE1516}"/>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0555B630-A46F-4D2D-83E8-5B3E124ECFD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533660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ECF5CE-F0CB-4AF2-ADB4-B3665A27F1DD}"/>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9584CC73-B214-4B64-B46C-9BCF3B101FE7}"/>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84ADCC3-83E6-49F9-A841-F2248B0BDD6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8351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3F234C-5290-4B89-840D-1F6A2926A96E}"/>
              </a:ext>
            </a:extLst>
          </p:cNvPr>
          <p:cNvSpPr>
            <a:spLocks noGrp="1"/>
          </p:cNvSpPr>
          <p:nvPr>
            <p:ph type="title"/>
          </p:nvPr>
        </p:nvSpPr>
        <p:spPr/>
        <p:txBody>
          <a:bodyPr>
            <a:normAutofit fontScale="90000"/>
          </a:bodyPr>
          <a:lstStyle/>
          <a:p>
            <a:endParaRPr lang="ru-RU"/>
          </a:p>
        </p:txBody>
      </p:sp>
      <p:pic>
        <p:nvPicPr>
          <p:cNvPr id="5" name="Рисунок 4">
            <a:extLst>
              <a:ext uri="{FF2B5EF4-FFF2-40B4-BE49-F238E27FC236}">
                <a16:creationId xmlns:a16="http://schemas.microsoft.com/office/drawing/2014/main" id="{9FB122F0-4B4C-4750-A2E5-4C6705C5E2D9}"/>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A7E3130D-91F3-4EBB-8A10-704AAB26175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84940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B36997-92EB-4A33-AFE3-E4DC3A7032C6}"/>
              </a:ext>
            </a:extLst>
          </p:cNvPr>
          <p:cNvSpPr>
            <a:spLocks noGrp="1"/>
          </p:cNvSpPr>
          <p:nvPr>
            <p:ph type="title"/>
          </p:nvPr>
        </p:nvSpPr>
        <p:spPr/>
        <p:txBody>
          <a:bodyPr>
            <a:normAutofit fontScale="90000"/>
          </a:bodyPr>
          <a:lstStyle/>
          <a:p>
            <a:endParaRPr lang="ru-RU"/>
          </a:p>
        </p:txBody>
      </p:sp>
      <p:pic>
        <p:nvPicPr>
          <p:cNvPr id="6" name="Рисунок 5">
            <a:extLst>
              <a:ext uri="{FF2B5EF4-FFF2-40B4-BE49-F238E27FC236}">
                <a16:creationId xmlns:a16="http://schemas.microsoft.com/office/drawing/2014/main" id="{EBB1D949-8A6A-407D-9EE2-E98BD53A9BA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20B54FD1-7FF5-41D5-BBB3-B86243FBEDA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53524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365A9C-BF59-4BA2-BDE1-81A20F32629E}"/>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8236068-9C8C-4BCE-91C2-A590F2FC344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809D361-EC24-4801-B5FC-FE096F1C4F76}"/>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0248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4DFFB1-1D9A-489A-9290-97C550BF7AF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75FD536-8524-49BE-8246-94347A9ED6C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8668A0ED-CE8C-4DA9-871E-3C28750AE84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02304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A2E1D4-0526-4468-A01F-F364C370754D}"/>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E8CC432B-2639-41E5-B1B8-4BEBDCA7795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AEE7EB7F-CBAC-462B-AD2C-AEEB1E426B7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85560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7EC133-7084-46C0-B0B7-DB7536B5D2F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D3857DB-6617-481D-98A6-3D9F370FCD05}"/>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F8A1294A-1DFF-4484-972C-930C66CD7292}"/>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71934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6B433A-3610-4704-95E1-3EAFDE9F0C5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113BD576-5710-4900-B329-A730AFAE7108}"/>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879D4A87-879E-4CE1-B4D9-9B5AD1E0659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60654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B1FDA-C6F5-4037-85E1-16FB3AA1C98B}"/>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A617E2C-2BA8-4CF4-BA98-D9C6C98CF83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0926F4BA-E811-4F13-B63D-C70D5051AA9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266158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2"/>
          <p:cNvSpPr txBox="1">
            <a:spLocks noGrp="1"/>
          </p:cNvSpPr>
          <p:nvPr>
            <p:ph type="body" idx="1"/>
          </p:nvPr>
        </p:nvSpPr>
        <p:spPr>
          <a:xfrm>
            <a:off x="654450" y="2617425"/>
            <a:ext cx="7343700" cy="20019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200"/>
              </a:spcAft>
              <a:buClr>
                <a:schemeClr val="dk1"/>
              </a:buClr>
              <a:buSzPts val="1100"/>
              <a:buFont typeface="Arial"/>
              <a:buNone/>
            </a:pPr>
            <a:r>
              <a:rPr lang="uk">
                <a:solidFill>
                  <a:schemeClr val="dk1"/>
                </a:solidFill>
                <a:latin typeface="Raleway Medium"/>
                <a:ea typeface="Raleway Medium"/>
                <a:cs typeface="Raleway Medium"/>
                <a:sym typeface="Raleway Medium"/>
              </a:rPr>
              <a:t>Коли обираєте їжу в кафе чи їдальні, звертайте увагу на страви, які мають максимально простий вигляд. Наприклад, суп чи овочевий салат — це чудовий вибір. А ось смажена картопля чи жирні соуси не є корисними, адже можуть містити багато непотрібних жирів. Якщо маєте змогу, завжди обирайте запечені чи варені страви замість смажених.</a:t>
            </a:r>
            <a:endParaRPr>
              <a:latin typeface="Raleway Medium"/>
              <a:ea typeface="Raleway Medium"/>
              <a:cs typeface="Raleway Medium"/>
              <a:sym typeface="Raleway Medium"/>
            </a:endParaRPr>
          </a:p>
        </p:txBody>
      </p:sp>
      <p:sp>
        <p:nvSpPr>
          <p:cNvPr id="365" name="Google Shape;365;p42"/>
          <p:cNvSpPr txBox="1"/>
          <p:nvPr/>
        </p:nvSpPr>
        <p:spPr>
          <a:xfrm>
            <a:off x="369225" y="391850"/>
            <a:ext cx="8578800" cy="18471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200"/>
              </a:spcAft>
              <a:buNone/>
            </a:pPr>
            <a:r>
              <a:rPr lang="uk" sz="3600" b="1">
                <a:solidFill>
                  <a:schemeClr val="dk1"/>
                </a:solidFill>
                <a:latin typeface="Raleway"/>
                <a:ea typeface="Raleway"/>
                <a:cs typeface="Raleway"/>
                <a:sym typeface="Raleway"/>
              </a:rPr>
              <a:t>Якщо ви купуєте готову їжу, надавайте перевагу простим стравам</a:t>
            </a:r>
            <a:endParaRPr sz="3600" b="1">
              <a:solidFill>
                <a:schemeClr val="dk1"/>
              </a:solidFill>
              <a:latin typeface="Raleway"/>
              <a:ea typeface="Raleway"/>
              <a:cs typeface="Raleway"/>
              <a:sym typeface="Raleway"/>
            </a:endParaRPr>
          </a:p>
        </p:txBody>
      </p:sp>
      <p:sp>
        <p:nvSpPr>
          <p:cNvPr id="366" name="Google Shape;366;p42"/>
          <p:cNvSpPr/>
          <p:nvPr/>
        </p:nvSpPr>
        <p:spPr>
          <a:xfrm>
            <a:off x="369225" y="2473988"/>
            <a:ext cx="8384925" cy="2544275"/>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67" name="Google Shape;367;p42"/>
          <p:cNvPicPr preferRelativeResize="0"/>
          <p:nvPr/>
        </p:nvPicPr>
        <p:blipFill>
          <a:blip r:embed="rId3">
            <a:alphaModFix/>
          </a:blip>
          <a:stretch>
            <a:fillRect/>
          </a:stretch>
        </p:blipFill>
        <p:spPr>
          <a:xfrm rot="-769801">
            <a:off x="7201643" y="950405"/>
            <a:ext cx="2334339" cy="181316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3"/>
          <p:cNvSpPr/>
          <p:nvPr/>
        </p:nvSpPr>
        <p:spPr>
          <a:xfrm>
            <a:off x="369225" y="1706150"/>
            <a:ext cx="6372600" cy="31578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3" name="Google Shape;373;p43"/>
          <p:cNvPicPr preferRelativeResize="0"/>
          <p:nvPr/>
        </p:nvPicPr>
        <p:blipFill>
          <a:blip r:embed="rId3">
            <a:alphaModFix/>
          </a:blip>
          <a:stretch>
            <a:fillRect/>
          </a:stretch>
        </p:blipFill>
        <p:spPr>
          <a:xfrm flipH="1">
            <a:off x="6015447" y="371900"/>
            <a:ext cx="3659219" cy="5143501"/>
          </a:xfrm>
          <a:prstGeom prst="rect">
            <a:avLst/>
          </a:prstGeom>
          <a:noFill/>
          <a:ln>
            <a:noFill/>
          </a:ln>
        </p:spPr>
      </p:pic>
      <p:sp>
        <p:nvSpPr>
          <p:cNvPr id="374" name="Google Shape;374;p43"/>
          <p:cNvSpPr txBox="1"/>
          <p:nvPr/>
        </p:nvSpPr>
        <p:spPr>
          <a:xfrm>
            <a:off x="498075" y="1768850"/>
            <a:ext cx="6114900" cy="2959200"/>
          </a:xfrm>
          <a:prstGeom prst="rect">
            <a:avLst/>
          </a:prstGeom>
          <a:noFill/>
          <a:ln>
            <a:noFill/>
          </a:ln>
        </p:spPr>
        <p:txBody>
          <a:bodyPr spcFirstLastPara="1" wrap="square" lIns="91425" tIns="91425" rIns="91425" bIns="91425" anchor="t" anchorCtr="0">
            <a:noAutofit/>
          </a:bodyPr>
          <a:lstStyle/>
          <a:p>
            <a:pPr marL="107950" lvl="0" algn="l" rtl="0">
              <a:lnSpc>
                <a:spcPct val="100000"/>
              </a:lnSpc>
              <a:spcBef>
                <a:spcPts val="12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йогурт без наповнювачів із цільнозерновими хлібцями / крекерами; </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0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кефір із цільнозерновою булочкою; </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0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фрукти чи ягоди з твердим сиром або горішками; </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0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йогурт з ягодами чи фруктами;</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200"/>
              </a:spcBef>
              <a:spcAft>
                <a:spcPts val="1000"/>
              </a:spcAft>
              <a:buClr>
                <a:schemeClr val="dk1"/>
              </a:buClr>
              <a:buSzPts val="1900"/>
            </a:pPr>
            <a:r>
              <a:rPr lang="uk" sz="1900" dirty="0">
                <a:solidFill>
                  <a:schemeClr val="dk1"/>
                </a:solidFill>
                <a:latin typeface="Raleway Medium"/>
                <a:ea typeface="Raleway Medium"/>
                <a:cs typeface="Raleway Medium"/>
                <a:sym typeface="Raleway Medium"/>
              </a:rPr>
              <a:t>хлібець із сиром та фруктами, сухофруктами та горішками / твердим сиром.</a:t>
            </a:r>
            <a:endParaRPr sz="2100" dirty="0">
              <a:latin typeface="Raleway Medium"/>
              <a:ea typeface="Raleway Medium"/>
              <a:cs typeface="Raleway Medium"/>
              <a:sym typeface="Raleway Medium"/>
            </a:endParaRPr>
          </a:p>
        </p:txBody>
      </p:sp>
      <p:sp>
        <p:nvSpPr>
          <p:cNvPr id="375" name="Google Shape;375;p43"/>
          <p:cNvSpPr txBox="1">
            <a:spLocks noGrp="1"/>
          </p:cNvSpPr>
          <p:nvPr>
            <p:ph type="title"/>
          </p:nvPr>
        </p:nvSpPr>
        <p:spPr>
          <a:xfrm>
            <a:off x="311700" y="368825"/>
            <a:ext cx="7822200" cy="12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solidFill>
                  <a:srgbClr val="000000"/>
                </a:solidFill>
                <a:latin typeface="Raleway"/>
                <a:ea typeface="Raleway"/>
                <a:cs typeface="Raleway"/>
                <a:sym typeface="Raleway"/>
              </a:rPr>
              <a:t>Варіанти корисних перекусів поза домом:</a:t>
            </a:r>
            <a:endParaRPr sz="3620" b="1">
              <a:solidFill>
                <a:srgbClr val="000000"/>
              </a:solidFill>
              <a:latin typeface="Raleway"/>
              <a:ea typeface="Raleway"/>
              <a:cs typeface="Raleway"/>
              <a:sym typeface="Raleway"/>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4"/>
          <p:cNvSpPr/>
          <p:nvPr/>
        </p:nvSpPr>
        <p:spPr>
          <a:xfrm>
            <a:off x="365125" y="2465150"/>
            <a:ext cx="4909800" cy="2086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1" name="Google Shape;381;p44"/>
          <p:cNvSpPr txBox="1">
            <a:spLocks noGrp="1"/>
          </p:cNvSpPr>
          <p:nvPr>
            <p:ph type="title"/>
          </p:nvPr>
        </p:nvSpPr>
        <p:spPr>
          <a:xfrm>
            <a:off x="311700" y="292625"/>
            <a:ext cx="8376600" cy="12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dirty="0">
                <a:latin typeface="Raleway"/>
                <a:ea typeface="Raleway"/>
                <a:cs typeface="Raleway"/>
                <a:sym typeface="Raleway"/>
              </a:rPr>
              <a:t>Лайф</a:t>
            </a:r>
            <a:r>
              <a:rPr lang="ru-RU" sz="3620" b="1" dirty="0">
                <a:latin typeface="Raleway"/>
                <a:ea typeface="Raleway"/>
                <a:cs typeface="Raleway"/>
                <a:sym typeface="Raleway"/>
              </a:rPr>
              <a:t>х</a:t>
            </a:r>
            <a:r>
              <a:rPr lang="uk" sz="3620" b="1" dirty="0">
                <a:latin typeface="Raleway"/>
                <a:ea typeface="Raleway"/>
                <a:cs typeface="Raleway"/>
                <a:sym typeface="Raleway"/>
              </a:rPr>
              <a:t>аки, як зробити вживання фастфуду кориснішим</a:t>
            </a:r>
            <a:endParaRPr sz="3620" b="1" dirty="0">
              <a:latin typeface="Raleway"/>
              <a:ea typeface="Raleway"/>
              <a:cs typeface="Raleway"/>
              <a:sym typeface="Raleway"/>
            </a:endParaRPr>
          </a:p>
        </p:txBody>
      </p:sp>
      <p:pic>
        <p:nvPicPr>
          <p:cNvPr id="382" name="Google Shape;382;p44"/>
          <p:cNvPicPr preferRelativeResize="0"/>
          <p:nvPr/>
        </p:nvPicPr>
        <p:blipFill>
          <a:blip r:embed="rId3">
            <a:alphaModFix/>
          </a:blip>
          <a:stretch>
            <a:fillRect/>
          </a:stretch>
        </p:blipFill>
        <p:spPr>
          <a:xfrm>
            <a:off x="4855106" y="1489991"/>
            <a:ext cx="4356271" cy="3015337"/>
          </a:xfrm>
          <a:prstGeom prst="rect">
            <a:avLst/>
          </a:prstGeom>
          <a:noFill/>
          <a:ln>
            <a:noFill/>
          </a:ln>
        </p:spPr>
      </p:pic>
      <p:sp>
        <p:nvSpPr>
          <p:cNvPr id="383" name="Google Shape;383;p44"/>
          <p:cNvSpPr txBox="1"/>
          <p:nvPr/>
        </p:nvSpPr>
        <p:spPr>
          <a:xfrm>
            <a:off x="441374" y="1997000"/>
            <a:ext cx="4679265" cy="245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uk" sz="1800" b="1" dirty="0">
                <a:solidFill>
                  <a:srgbClr val="008080"/>
                </a:solidFill>
                <a:latin typeface="Raleway Medium"/>
                <a:ea typeface="Raleway Medium"/>
                <a:cs typeface="Raleway Medium"/>
                <a:sym typeface="Raleway Medium"/>
              </a:rPr>
              <a:t>Наприклад, якщо ви обожнюєте піцу: </a:t>
            </a:r>
            <a:endParaRPr sz="1800" b="1" dirty="0">
              <a:solidFill>
                <a:srgbClr val="008080"/>
              </a:solidFill>
              <a:latin typeface="Raleway Medium"/>
              <a:ea typeface="Raleway Medium"/>
              <a:cs typeface="Raleway Medium"/>
              <a:sym typeface="Raleway Medium"/>
            </a:endParaRPr>
          </a:p>
          <a:p>
            <a:pPr marL="114300" lvl="0" algn="l" rtl="0">
              <a:lnSpc>
                <a:spcPct val="100000"/>
              </a:lnSpc>
              <a:spcBef>
                <a:spcPts val="120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обирайте вегетаріанську замість звичайної;</a:t>
            </a:r>
            <a:endParaRPr sz="1800" dirty="0">
              <a:solidFill>
                <a:schemeClr val="dk1"/>
              </a:solidFill>
              <a:latin typeface="Raleway Medium"/>
              <a:ea typeface="Raleway Medium"/>
              <a:cs typeface="Raleway Medium"/>
              <a:sym typeface="Raleway Medium"/>
            </a:endParaRPr>
          </a:p>
          <a:p>
            <a:pPr marL="114300" lvl="0" algn="l" rtl="0">
              <a:lnSpc>
                <a:spcPct val="100000"/>
              </a:lnSpc>
              <a:spcBef>
                <a:spcPts val="100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беріть додаткову порцію овочів; </a:t>
            </a:r>
            <a:endParaRPr sz="1800" dirty="0">
              <a:solidFill>
                <a:schemeClr val="dk1"/>
              </a:solidFill>
              <a:latin typeface="Raleway Medium"/>
              <a:ea typeface="Raleway Medium"/>
              <a:cs typeface="Raleway Medium"/>
              <a:sym typeface="Raleway Medium"/>
            </a:endParaRPr>
          </a:p>
          <a:p>
            <a:pPr marL="114300" lvl="0" algn="l" rtl="0">
              <a:lnSpc>
                <a:spcPct val="100000"/>
              </a:lnSpc>
              <a:spcBef>
                <a:spcPts val="100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не замовляйте додатковий соус;</a:t>
            </a:r>
            <a:endParaRPr sz="1800" dirty="0">
              <a:solidFill>
                <a:schemeClr val="dk1"/>
              </a:solidFill>
              <a:latin typeface="Raleway Medium"/>
              <a:ea typeface="Raleway Medium"/>
              <a:cs typeface="Raleway Medium"/>
              <a:sym typeface="Raleway Medium"/>
            </a:endParaRPr>
          </a:p>
          <a:p>
            <a:pPr marL="114300" lvl="0" algn="l" rtl="0">
              <a:lnSpc>
                <a:spcPct val="100000"/>
              </a:lnSpc>
              <a:spcBef>
                <a:spcPts val="1000"/>
              </a:spcBef>
              <a:spcAft>
                <a:spcPts val="1000"/>
              </a:spcAft>
              <a:buClr>
                <a:schemeClr val="dk1"/>
              </a:buClr>
              <a:buSzPts val="1800"/>
            </a:pPr>
            <a:r>
              <a:rPr lang="uk" sz="1800" dirty="0">
                <a:solidFill>
                  <a:schemeClr val="dk1"/>
                </a:solidFill>
                <a:latin typeface="Raleway Medium"/>
                <a:ea typeface="Raleway Medium"/>
                <a:cs typeface="Raleway Medium"/>
                <a:sym typeface="Raleway Medium"/>
              </a:rPr>
              <a:t>обирайте воду замість коли чи соку.</a:t>
            </a:r>
            <a:endParaRPr sz="1900" dirty="0">
              <a:solidFill>
                <a:schemeClr val="dk1"/>
              </a:solidFill>
              <a:latin typeface="Raleway Medium"/>
              <a:ea typeface="Raleway Medium"/>
              <a:cs typeface="Raleway Medium"/>
              <a:sym typeface="Raleway Medium"/>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5"/>
          <p:cNvSpPr txBox="1">
            <a:spLocks noGrp="1"/>
          </p:cNvSpPr>
          <p:nvPr>
            <p:ph type="title"/>
          </p:nvPr>
        </p:nvSpPr>
        <p:spPr>
          <a:xfrm>
            <a:off x="311700" y="216425"/>
            <a:ext cx="8376600" cy="12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dirty="0">
                <a:latin typeface="Raleway"/>
                <a:ea typeface="Raleway"/>
                <a:cs typeface="Raleway"/>
                <a:sym typeface="Raleway"/>
              </a:rPr>
              <a:t>Лайф</a:t>
            </a:r>
            <a:r>
              <a:rPr lang="ru-RU" sz="3620" b="1" dirty="0">
                <a:latin typeface="Raleway"/>
                <a:ea typeface="Raleway"/>
                <a:cs typeface="Raleway"/>
                <a:sym typeface="Raleway"/>
              </a:rPr>
              <a:t>х</a:t>
            </a:r>
            <a:r>
              <a:rPr lang="uk" sz="3620" b="1" dirty="0">
                <a:latin typeface="Raleway"/>
                <a:ea typeface="Raleway"/>
                <a:cs typeface="Raleway"/>
                <a:sym typeface="Raleway"/>
              </a:rPr>
              <a:t>аки, як зробити вживання фастфуду кориснішим</a:t>
            </a:r>
            <a:endParaRPr sz="3620" b="1" dirty="0">
              <a:latin typeface="Raleway"/>
              <a:ea typeface="Raleway"/>
              <a:cs typeface="Raleway"/>
              <a:sym typeface="Raleway"/>
            </a:endParaRPr>
          </a:p>
        </p:txBody>
      </p:sp>
      <p:sp>
        <p:nvSpPr>
          <p:cNvPr id="389" name="Google Shape;389;p45"/>
          <p:cNvSpPr txBox="1"/>
          <p:nvPr/>
        </p:nvSpPr>
        <p:spPr>
          <a:xfrm>
            <a:off x="1398750" y="2067363"/>
            <a:ext cx="2364300" cy="7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Уникайте соусів, бекону та сиру</a:t>
            </a:r>
            <a:endParaRPr sz="1800">
              <a:latin typeface="Raleway"/>
              <a:ea typeface="Raleway"/>
              <a:cs typeface="Raleway"/>
              <a:sym typeface="Raleway"/>
            </a:endParaRPr>
          </a:p>
        </p:txBody>
      </p:sp>
      <p:sp>
        <p:nvSpPr>
          <p:cNvPr id="390" name="Google Shape;390;p45"/>
          <p:cNvSpPr txBox="1"/>
          <p:nvPr/>
        </p:nvSpPr>
        <p:spPr>
          <a:xfrm>
            <a:off x="1557388" y="3338088"/>
            <a:ext cx="1705200" cy="7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Не беріть великі порції </a:t>
            </a:r>
            <a:endParaRPr sz="1800">
              <a:latin typeface="Raleway"/>
              <a:ea typeface="Raleway"/>
              <a:cs typeface="Raleway"/>
              <a:sym typeface="Raleway"/>
            </a:endParaRPr>
          </a:p>
        </p:txBody>
      </p:sp>
      <p:sp>
        <p:nvSpPr>
          <p:cNvPr id="391" name="Google Shape;391;p45"/>
          <p:cNvSpPr txBox="1"/>
          <p:nvPr/>
        </p:nvSpPr>
        <p:spPr>
          <a:xfrm>
            <a:off x="4756975" y="2054375"/>
            <a:ext cx="2720400" cy="7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Замість солодких напоїв обирайте воду</a:t>
            </a:r>
            <a:endParaRPr sz="1800">
              <a:latin typeface="Raleway"/>
              <a:ea typeface="Raleway"/>
              <a:cs typeface="Raleway"/>
              <a:sym typeface="Raleway"/>
            </a:endParaRPr>
          </a:p>
        </p:txBody>
      </p:sp>
      <p:sp>
        <p:nvSpPr>
          <p:cNvPr id="392" name="Google Shape;392;p45"/>
          <p:cNvSpPr txBox="1"/>
          <p:nvPr/>
        </p:nvSpPr>
        <p:spPr>
          <a:xfrm>
            <a:off x="4761125" y="3351550"/>
            <a:ext cx="3627900" cy="9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Додавайте здорову їжу: салат, запечену картоплю, цільнозерновий хліб</a:t>
            </a:r>
            <a:endParaRPr sz="1800">
              <a:latin typeface="Raleway"/>
              <a:ea typeface="Raleway"/>
              <a:cs typeface="Raleway"/>
              <a:sym typeface="Raleway"/>
            </a:endParaRPr>
          </a:p>
        </p:txBody>
      </p:sp>
      <p:pic>
        <p:nvPicPr>
          <p:cNvPr id="393" name="Google Shape;393;p45"/>
          <p:cNvPicPr preferRelativeResize="0"/>
          <p:nvPr/>
        </p:nvPicPr>
        <p:blipFill>
          <a:blip r:embed="rId3">
            <a:alphaModFix/>
          </a:blip>
          <a:stretch>
            <a:fillRect/>
          </a:stretch>
        </p:blipFill>
        <p:spPr>
          <a:xfrm rot="900011" flipH="1">
            <a:off x="825172" y="3275803"/>
            <a:ext cx="662853" cy="628868"/>
          </a:xfrm>
          <a:prstGeom prst="rect">
            <a:avLst/>
          </a:prstGeom>
          <a:noFill/>
          <a:ln>
            <a:noFill/>
          </a:ln>
        </p:spPr>
      </p:pic>
      <p:pic>
        <p:nvPicPr>
          <p:cNvPr id="394" name="Google Shape;394;p45"/>
          <p:cNvPicPr preferRelativeResize="0"/>
          <p:nvPr/>
        </p:nvPicPr>
        <p:blipFill>
          <a:blip r:embed="rId3">
            <a:alphaModFix/>
          </a:blip>
          <a:stretch>
            <a:fillRect/>
          </a:stretch>
        </p:blipFill>
        <p:spPr>
          <a:xfrm rot="900011" flipH="1">
            <a:off x="825159" y="1989828"/>
            <a:ext cx="662853" cy="628868"/>
          </a:xfrm>
          <a:prstGeom prst="rect">
            <a:avLst/>
          </a:prstGeom>
          <a:noFill/>
          <a:ln>
            <a:noFill/>
          </a:ln>
        </p:spPr>
      </p:pic>
      <p:sp>
        <p:nvSpPr>
          <p:cNvPr id="395" name="Google Shape;395;p45"/>
          <p:cNvSpPr/>
          <p:nvPr/>
        </p:nvSpPr>
        <p:spPr>
          <a:xfrm>
            <a:off x="1180750" y="2028200"/>
            <a:ext cx="2394300" cy="8811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6" name="Google Shape;396;p45"/>
          <p:cNvSpPr/>
          <p:nvPr/>
        </p:nvSpPr>
        <p:spPr>
          <a:xfrm>
            <a:off x="1180625" y="3298925"/>
            <a:ext cx="2394300" cy="8811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7" name="Google Shape;397;p45"/>
          <p:cNvPicPr preferRelativeResize="0"/>
          <p:nvPr/>
        </p:nvPicPr>
        <p:blipFill>
          <a:blip r:embed="rId3">
            <a:alphaModFix/>
          </a:blip>
          <a:stretch>
            <a:fillRect/>
          </a:stretch>
        </p:blipFill>
        <p:spPr>
          <a:xfrm rot="900011" flipH="1">
            <a:off x="4185834" y="2029953"/>
            <a:ext cx="662853" cy="628868"/>
          </a:xfrm>
          <a:prstGeom prst="rect">
            <a:avLst/>
          </a:prstGeom>
          <a:noFill/>
          <a:ln>
            <a:noFill/>
          </a:ln>
        </p:spPr>
      </p:pic>
      <p:sp>
        <p:nvSpPr>
          <p:cNvPr id="398" name="Google Shape;398;p45"/>
          <p:cNvSpPr/>
          <p:nvPr/>
        </p:nvSpPr>
        <p:spPr>
          <a:xfrm>
            <a:off x="4541275" y="2000525"/>
            <a:ext cx="4008000" cy="922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9" name="Google Shape;399;p45"/>
          <p:cNvPicPr preferRelativeResize="0"/>
          <p:nvPr/>
        </p:nvPicPr>
        <p:blipFill>
          <a:blip r:embed="rId3">
            <a:alphaModFix/>
          </a:blip>
          <a:stretch>
            <a:fillRect/>
          </a:stretch>
        </p:blipFill>
        <p:spPr>
          <a:xfrm rot="900011" flipH="1">
            <a:off x="4185847" y="3327128"/>
            <a:ext cx="662853" cy="628868"/>
          </a:xfrm>
          <a:prstGeom prst="rect">
            <a:avLst/>
          </a:prstGeom>
          <a:noFill/>
          <a:ln>
            <a:noFill/>
          </a:ln>
        </p:spPr>
      </p:pic>
      <p:sp>
        <p:nvSpPr>
          <p:cNvPr id="400" name="Google Shape;400;p45"/>
          <p:cNvSpPr/>
          <p:nvPr/>
        </p:nvSpPr>
        <p:spPr>
          <a:xfrm>
            <a:off x="4541300" y="3297725"/>
            <a:ext cx="4008000" cy="1168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59182D-90BF-4E0F-B0BC-B4A0F0FC5408}"/>
              </a:ext>
            </a:extLst>
          </p:cNvPr>
          <p:cNvSpPr>
            <a:spLocks noGrp="1"/>
          </p:cNvSpPr>
          <p:nvPr>
            <p:ph type="title"/>
          </p:nvPr>
        </p:nvSpPr>
        <p:spPr/>
        <p:txBody>
          <a:bodyPr>
            <a:normAutofit fontScale="90000"/>
          </a:bodyPr>
          <a:lstStyle/>
          <a:p>
            <a:endParaRPr lang="ru-RU"/>
          </a:p>
        </p:txBody>
      </p:sp>
      <p:pic>
        <p:nvPicPr>
          <p:cNvPr id="5" name="Рисунок 4">
            <a:extLst>
              <a:ext uri="{FF2B5EF4-FFF2-40B4-BE49-F238E27FC236}">
                <a16:creationId xmlns:a16="http://schemas.microsoft.com/office/drawing/2014/main" id="{F5148F68-D5FC-4938-B38E-163DDC697243}"/>
              </a:ext>
            </a:extLst>
          </p:cNvPr>
          <p:cNvPicPr>
            <a:picLocks noChangeAspect="1"/>
          </p:cNvPicPr>
          <p:nvPr/>
        </p:nvPicPr>
        <p:blipFill>
          <a:blip r:embed="rId2"/>
          <a:stretch>
            <a:fillRect/>
          </a:stretch>
        </p:blipFill>
        <p:spPr>
          <a:xfrm>
            <a:off x="0" y="5617"/>
            <a:ext cx="9144000" cy="5151119"/>
          </a:xfrm>
          <a:prstGeom prst="rect">
            <a:avLst/>
          </a:prstGeom>
        </p:spPr>
      </p:pic>
      <p:sp>
        <p:nvSpPr>
          <p:cNvPr id="3" name="Текст 2">
            <a:extLst>
              <a:ext uri="{FF2B5EF4-FFF2-40B4-BE49-F238E27FC236}">
                <a16:creationId xmlns:a16="http://schemas.microsoft.com/office/drawing/2014/main" id="{0A0E373B-9702-4813-AA97-F5A2CE8B7373}"/>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44932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F4BC21-430C-4727-833F-69F38AD7A33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5BB15F71-B88E-47A4-A03B-13A7C77B1B9D}"/>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370040C-EBD4-44E6-9AF9-C41E2F4C47C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3162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754070-05A3-4BBD-A93A-6C27D4CD086F}"/>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5492E52-7E12-4E94-942C-0362878AEEFE}"/>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E7D7DC7C-D697-437F-A8F2-A39176073183}"/>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13832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05E61E-F50F-4B56-BAAF-28E5DD433D0A}"/>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D5CC1712-FE20-4949-8915-9874133F6FDB}"/>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ECAB98A4-A837-4C72-935B-71EBE0939B55}"/>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41041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840494-D707-4BCE-B0B5-572F46B8D450}"/>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A15ECEEF-25BF-47EF-87B0-4D13D0AA76E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7CC6CEED-2F59-47C8-BA3D-C6FF7642E195}"/>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07300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642F95-5944-4DA5-B4FE-F79F784344A2}"/>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AF2B6264-C9AA-447B-819A-0A35690E570F}"/>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93B023A5-7B26-447B-8864-6AB35C1093B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367342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CA3686-2A43-4EAE-B95A-36F011A1E0C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1E6FA0E-ECA9-4A0F-A1D1-5731E23E908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8E9D686-D7D8-4643-9DFC-8A99D28E2F4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57072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537EB-5E36-4C5C-A94A-6C98F6AFC22F}"/>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3E940837-8E47-4724-9E56-BBF838A937F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B292B4C0-9821-47C8-84AA-E5D3F5D9F2E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07832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404"/>
        <p:cNvGrpSpPr/>
        <p:nvPr/>
      </p:nvGrpSpPr>
      <p:grpSpPr>
        <a:xfrm>
          <a:off x="0" y="0"/>
          <a:ext cx="0" cy="0"/>
          <a:chOff x="0" y="0"/>
          <a:chExt cx="0" cy="0"/>
        </a:xfrm>
      </p:grpSpPr>
      <p:sp>
        <p:nvSpPr>
          <p:cNvPr id="405" name="Google Shape;405;p46"/>
          <p:cNvSpPr txBox="1">
            <a:spLocks noGrp="1"/>
          </p:cNvSpPr>
          <p:nvPr>
            <p:ph type="title"/>
          </p:nvPr>
        </p:nvSpPr>
        <p:spPr>
          <a:xfrm>
            <a:off x="418225" y="1831563"/>
            <a:ext cx="4914000" cy="2020915"/>
          </a:xfrm>
          <a:prstGeom prst="rect">
            <a:avLst/>
          </a:prstGeom>
        </p:spPr>
        <p:txBody>
          <a:bodyPr spcFirstLastPara="1" wrap="square" lIns="91425" tIns="91425" rIns="91425" bIns="91425" anchor="t" anchorCtr="0">
            <a:noAutofit/>
          </a:bodyPr>
          <a:lstStyle/>
          <a:p>
            <a:pPr marL="0" lvl="0" indent="0" algn="ctr" rtl="0">
              <a:lnSpc>
                <a:spcPct val="100000"/>
              </a:lnSpc>
              <a:spcBef>
                <a:spcPts val="1200"/>
              </a:spcBef>
              <a:spcAft>
                <a:spcPts val="1200"/>
              </a:spcAft>
              <a:buClr>
                <a:schemeClr val="dk1"/>
              </a:buClr>
              <a:buSzPts val="1100"/>
              <a:buFont typeface="Arial"/>
              <a:buNone/>
            </a:pPr>
            <a:r>
              <a:rPr lang="uk" sz="2500" b="1" dirty="0">
                <a:solidFill>
                  <a:schemeClr val="lt1"/>
                </a:solidFill>
                <a:latin typeface="Raleway"/>
                <a:ea typeface="Raleway"/>
                <a:cs typeface="Raleway"/>
                <a:sym typeface="Raleway"/>
              </a:rPr>
              <a:t> </a:t>
            </a:r>
            <a:br>
              <a:rPr lang="uk" sz="3600" b="1" dirty="0">
                <a:solidFill>
                  <a:schemeClr val="lt1"/>
                </a:solidFill>
                <a:latin typeface="Raleway"/>
                <a:ea typeface="Raleway"/>
                <a:cs typeface="Raleway"/>
                <a:sym typeface="Raleway"/>
              </a:rPr>
            </a:br>
            <a:r>
              <a:rPr lang="uk" sz="3600" b="1" dirty="0">
                <a:solidFill>
                  <a:schemeClr val="lt1"/>
                </a:solidFill>
                <a:latin typeface="Raleway"/>
                <a:ea typeface="Raleway"/>
                <a:cs typeface="Raleway"/>
                <a:sym typeface="Raleway"/>
              </a:rPr>
              <a:t>«Складаємо </a:t>
            </a:r>
            <a:br>
              <a:rPr lang="uk" sz="3600" b="1" dirty="0">
                <a:solidFill>
                  <a:schemeClr val="lt1"/>
                </a:solidFill>
                <a:latin typeface="Raleway"/>
                <a:ea typeface="Raleway"/>
                <a:cs typeface="Raleway"/>
                <a:sym typeface="Raleway"/>
              </a:rPr>
            </a:br>
            <a:r>
              <a:rPr lang="uk" sz="3600" b="1" dirty="0">
                <a:solidFill>
                  <a:schemeClr val="lt1"/>
                </a:solidFill>
                <a:latin typeface="Raleway"/>
                <a:ea typeface="Raleway"/>
                <a:cs typeface="Raleway"/>
                <a:sym typeface="Raleway"/>
              </a:rPr>
              <a:t>графік харчування»</a:t>
            </a:r>
            <a:endParaRPr sz="3600" b="1" dirty="0">
              <a:solidFill>
                <a:schemeClr val="lt1"/>
              </a:solidFill>
              <a:latin typeface="Raleway"/>
              <a:ea typeface="Raleway"/>
              <a:cs typeface="Raleway"/>
              <a:sym typeface="Raleway"/>
            </a:endParaRPr>
          </a:p>
        </p:txBody>
      </p:sp>
      <p:pic>
        <p:nvPicPr>
          <p:cNvPr id="406" name="Google Shape;406;p46"/>
          <p:cNvPicPr preferRelativeResize="0"/>
          <p:nvPr/>
        </p:nvPicPr>
        <p:blipFill>
          <a:blip r:embed="rId3">
            <a:alphaModFix/>
          </a:blip>
          <a:stretch>
            <a:fillRect/>
          </a:stretch>
        </p:blipFill>
        <p:spPr>
          <a:xfrm>
            <a:off x="5766775" y="625525"/>
            <a:ext cx="3008451" cy="3008451"/>
          </a:xfrm>
          <a:prstGeom prst="rect">
            <a:avLst/>
          </a:prstGeom>
          <a:noFill/>
          <a:ln>
            <a:noFill/>
          </a:ln>
        </p:spPr>
      </p:pic>
      <p:pic>
        <p:nvPicPr>
          <p:cNvPr id="407" name="Google Shape;407;p46"/>
          <p:cNvPicPr preferRelativeResize="0"/>
          <p:nvPr/>
        </p:nvPicPr>
        <p:blipFill>
          <a:blip r:embed="rId4">
            <a:alphaModFix/>
          </a:blip>
          <a:stretch>
            <a:fillRect/>
          </a:stretch>
        </p:blipFill>
        <p:spPr>
          <a:xfrm rot="-736429">
            <a:off x="3701659" y="504374"/>
            <a:ext cx="1274167" cy="1790984"/>
          </a:xfrm>
          <a:prstGeom prst="rect">
            <a:avLst/>
          </a:prstGeom>
          <a:noFill/>
          <a:ln>
            <a:noFill/>
          </a:ln>
        </p:spPr>
      </p:pic>
      <p:pic>
        <p:nvPicPr>
          <p:cNvPr id="408" name="Google Shape;408;p46"/>
          <p:cNvPicPr preferRelativeResize="0"/>
          <p:nvPr/>
        </p:nvPicPr>
        <p:blipFill>
          <a:blip r:embed="rId5">
            <a:alphaModFix/>
          </a:blip>
          <a:stretch>
            <a:fillRect/>
          </a:stretch>
        </p:blipFill>
        <p:spPr>
          <a:xfrm rot="899991">
            <a:off x="5161519" y="336210"/>
            <a:ext cx="612195" cy="69483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7"/>
          <p:cNvSpPr/>
          <p:nvPr/>
        </p:nvSpPr>
        <p:spPr>
          <a:xfrm>
            <a:off x="562900" y="2084925"/>
            <a:ext cx="5519400" cy="24396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4" name="Google Shape;414;p47"/>
          <p:cNvSpPr txBox="1"/>
          <p:nvPr/>
        </p:nvSpPr>
        <p:spPr>
          <a:xfrm>
            <a:off x="376875" y="2213925"/>
            <a:ext cx="5705400" cy="2346766"/>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0"/>
              </a:spcAft>
              <a:buNone/>
            </a:pPr>
            <a:r>
              <a:rPr lang="uk" b="1" dirty="0">
                <a:latin typeface="Raleway"/>
                <a:ea typeface="Raleway"/>
                <a:cs typeface="Raleway"/>
                <a:sym typeface="Raleway"/>
              </a:rPr>
              <a:t>Сніданок:</a:t>
            </a:r>
            <a:r>
              <a:rPr lang="uk" dirty="0">
                <a:latin typeface="Raleway"/>
                <a:ea typeface="Raleway"/>
                <a:cs typeface="Raleway"/>
                <a:sym typeface="Raleway"/>
              </a:rPr>
              <a:t> 07:15 (каша, кисломолочний сир, яблуко)</a:t>
            </a:r>
            <a:endParaRPr dirty="0">
              <a:latin typeface="Raleway"/>
              <a:ea typeface="Raleway"/>
              <a:cs typeface="Raleway"/>
              <a:sym typeface="Raleway"/>
            </a:endParaRPr>
          </a:p>
          <a:p>
            <a:pPr marL="457200" lvl="0" indent="0" algn="l" rtl="0">
              <a:lnSpc>
                <a:spcPct val="115000"/>
              </a:lnSpc>
              <a:spcBef>
                <a:spcPts val="1200"/>
              </a:spcBef>
              <a:spcAft>
                <a:spcPts val="0"/>
              </a:spcAft>
              <a:buNone/>
            </a:pPr>
            <a:r>
              <a:rPr lang="uk" b="1" dirty="0">
                <a:latin typeface="Raleway"/>
                <a:ea typeface="Raleway"/>
                <a:cs typeface="Raleway"/>
                <a:sym typeface="Raleway"/>
              </a:rPr>
              <a:t>Перекус:</a:t>
            </a:r>
            <a:r>
              <a:rPr lang="uk" dirty="0">
                <a:latin typeface="Raleway"/>
                <a:ea typeface="Raleway"/>
                <a:cs typeface="Raleway"/>
                <a:sym typeface="Raleway"/>
              </a:rPr>
              <a:t> 11:00 (банан, горіхи)</a:t>
            </a:r>
            <a:endParaRPr dirty="0">
              <a:latin typeface="Raleway"/>
              <a:ea typeface="Raleway"/>
              <a:cs typeface="Raleway"/>
              <a:sym typeface="Raleway"/>
            </a:endParaRPr>
          </a:p>
          <a:p>
            <a:pPr marL="457200" lvl="0" indent="0" algn="l" rtl="0">
              <a:lnSpc>
                <a:spcPct val="115000"/>
              </a:lnSpc>
              <a:spcBef>
                <a:spcPts val="1200"/>
              </a:spcBef>
              <a:spcAft>
                <a:spcPts val="0"/>
              </a:spcAft>
              <a:buNone/>
            </a:pPr>
            <a:r>
              <a:rPr lang="uk" b="1" dirty="0">
                <a:latin typeface="Raleway"/>
                <a:ea typeface="Raleway"/>
                <a:cs typeface="Raleway"/>
                <a:sym typeface="Raleway"/>
              </a:rPr>
              <a:t>Обід:</a:t>
            </a:r>
            <a:r>
              <a:rPr lang="uk" dirty="0">
                <a:latin typeface="Raleway"/>
                <a:ea typeface="Raleway"/>
                <a:cs typeface="Raleway"/>
                <a:sym typeface="Raleway"/>
              </a:rPr>
              <a:t> 14:00 (суп, гречка з курячим філе, салат)</a:t>
            </a:r>
            <a:endParaRPr dirty="0">
              <a:latin typeface="Raleway"/>
              <a:ea typeface="Raleway"/>
              <a:cs typeface="Raleway"/>
              <a:sym typeface="Raleway"/>
            </a:endParaRPr>
          </a:p>
          <a:p>
            <a:pPr marL="457200" lvl="0" indent="0" algn="l" rtl="0">
              <a:lnSpc>
                <a:spcPct val="115000"/>
              </a:lnSpc>
              <a:spcBef>
                <a:spcPts val="1200"/>
              </a:spcBef>
              <a:spcAft>
                <a:spcPts val="0"/>
              </a:spcAft>
              <a:buNone/>
            </a:pPr>
            <a:r>
              <a:rPr lang="uk" b="1" dirty="0">
                <a:latin typeface="Raleway"/>
                <a:ea typeface="Raleway"/>
                <a:cs typeface="Raleway"/>
                <a:sym typeface="Raleway"/>
              </a:rPr>
              <a:t>Перекус:</a:t>
            </a:r>
            <a:r>
              <a:rPr lang="uk" dirty="0">
                <a:latin typeface="Raleway"/>
                <a:ea typeface="Raleway"/>
                <a:cs typeface="Raleway"/>
                <a:sym typeface="Raleway"/>
              </a:rPr>
              <a:t> 16:00 (хлібець зі шматочком сиру та перцем)</a:t>
            </a:r>
            <a:endParaRPr dirty="0">
              <a:latin typeface="Raleway"/>
              <a:ea typeface="Raleway"/>
              <a:cs typeface="Raleway"/>
              <a:sym typeface="Raleway"/>
            </a:endParaRPr>
          </a:p>
          <a:p>
            <a:pPr marL="457200" lvl="0" indent="0" algn="l" rtl="0">
              <a:lnSpc>
                <a:spcPct val="115000"/>
              </a:lnSpc>
              <a:spcBef>
                <a:spcPts val="1200"/>
              </a:spcBef>
              <a:spcAft>
                <a:spcPts val="1200"/>
              </a:spcAft>
              <a:buNone/>
            </a:pPr>
            <a:r>
              <a:rPr lang="uk" b="1" dirty="0">
                <a:latin typeface="Raleway"/>
                <a:ea typeface="Raleway"/>
                <a:cs typeface="Raleway"/>
                <a:sym typeface="Raleway"/>
              </a:rPr>
              <a:t>Вечеря:</a:t>
            </a:r>
            <a:r>
              <a:rPr lang="uk" dirty="0">
                <a:latin typeface="Raleway"/>
                <a:ea typeface="Raleway"/>
                <a:cs typeface="Raleway"/>
                <a:sym typeface="Raleway"/>
              </a:rPr>
              <a:t> 19:00 (запечена риба, овочі на парі)</a:t>
            </a:r>
            <a:endParaRPr dirty="0">
              <a:latin typeface="Raleway"/>
              <a:ea typeface="Raleway"/>
              <a:cs typeface="Raleway"/>
              <a:sym typeface="Raleway"/>
            </a:endParaRPr>
          </a:p>
        </p:txBody>
      </p:sp>
      <p:sp>
        <p:nvSpPr>
          <p:cNvPr id="415" name="Google Shape;415;p47"/>
          <p:cNvSpPr txBox="1"/>
          <p:nvPr/>
        </p:nvSpPr>
        <p:spPr>
          <a:xfrm>
            <a:off x="863525" y="1696913"/>
            <a:ext cx="29592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uk" sz="2000" b="1" dirty="0">
                <a:solidFill>
                  <a:srgbClr val="008080"/>
                </a:solidFill>
                <a:latin typeface="Raleway"/>
                <a:ea typeface="Raleway"/>
                <a:cs typeface="Raleway"/>
                <a:sym typeface="Raleway"/>
              </a:rPr>
              <a:t>Зразок</a:t>
            </a:r>
            <a:endParaRPr sz="2000" b="1" dirty="0">
              <a:solidFill>
                <a:srgbClr val="008080"/>
              </a:solidFill>
              <a:latin typeface="Raleway"/>
              <a:ea typeface="Raleway"/>
              <a:cs typeface="Raleway"/>
              <a:sym typeface="Raleway"/>
            </a:endParaRPr>
          </a:p>
        </p:txBody>
      </p:sp>
      <p:pic>
        <p:nvPicPr>
          <p:cNvPr id="416" name="Google Shape;416;p47"/>
          <p:cNvPicPr preferRelativeResize="0"/>
          <p:nvPr/>
        </p:nvPicPr>
        <p:blipFill>
          <a:blip r:embed="rId3">
            <a:alphaModFix/>
          </a:blip>
          <a:stretch>
            <a:fillRect/>
          </a:stretch>
        </p:blipFill>
        <p:spPr>
          <a:xfrm rot="-899989">
            <a:off x="5626388" y="472860"/>
            <a:ext cx="1298502" cy="1690428"/>
          </a:xfrm>
          <a:prstGeom prst="rect">
            <a:avLst/>
          </a:prstGeom>
          <a:noFill/>
          <a:ln>
            <a:noFill/>
          </a:ln>
        </p:spPr>
      </p:pic>
      <p:pic>
        <p:nvPicPr>
          <p:cNvPr id="417" name="Google Shape;417;p47"/>
          <p:cNvPicPr preferRelativeResize="0"/>
          <p:nvPr/>
        </p:nvPicPr>
        <p:blipFill>
          <a:blip r:embed="rId4">
            <a:alphaModFix/>
          </a:blip>
          <a:stretch>
            <a:fillRect/>
          </a:stretch>
        </p:blipFill>
        <p:spPr>
          <a:xfrm>
            <a:off x="6662625" y="2312250"/>
            <a:ext cx="2872524" cy="3131401"/>
          </a:xfrm>
          <a:prstGeom prst="rect">
            <a:avLst/>
          </a:prstGeom>
          <a:noFill/>
          <a:ln>
            <a:noFill/>
          </a:ln>
        </p:spPr>
      </p:pic>
      <p:sp>
        <p:nvSpPr>
          <p:cNvPr id="418" name="Google Shape;418;p47"/>
          <p:cNvSpPr txBox="1"/>
          <p:nvPr/>
        </p:nvSpPr>
        <p:spPr>
          <a:xfrm>
            <a:off x="475725" y="790825"/>
            <a:ext cx="58386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uk" sz="3620" b="1">
                <a:solidFill>
                  <a:schemeClr val="dk1"/>
                </a:solidFill>
                <a:latin typeface="Raleway"/>
                <a:ea typeface="Raleway"/>
                <a:cs typeface="Raleway"/>
                <a:sym typeface="Raleway"/>
              </a:rPr>
              <a:t>Вправа «Складаємо графік харчування»</a:t>
            </a:r>
            <a:endParaRPr sz="18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65B317-4F76-49C9-8E19-6E59784321AA}"/>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9A6768EC-C831-4F70-8120-56CCF30A51B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04E28D8F-DD19-49B8-9438-420BAA5F1935}"/>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2573031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47DAC0-E53C-453F-B854-5048EAC48CF4}"/>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5203D3FF-3E9F-426B-948C-CB64099940D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BBCD7E21-1D8C-479E-90AA-B3ABD05AFEC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960341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15FC74-B587-49A4-B486-0E7C01AB98DE}"/>
              </a:ext>
            </a:extLst>
          </p:cNvPr>
          <p:cNvSpPr>
            <a:spLocks noGrp="1"/>
          </p:cNvSpPr>
          <p:nvPr>
            <p:ph type="title"/>
          </p:nvPr>
        </p:nvSpPr>
        <p:spPr>
          <a:xfrm>
            <a:off x="311700" y="445025"/>
            <a:ext cx="8520600" cy="572700"/>
          </a:xfrm>
        </p:spPr>
        <p:txBody>
          <a:bodyPr>
            <a:normAutofit fontScale="90000"/>
          </a:bodyPr>
          <a:lstStyle/>
          <a:p>
            <a:endParaRPr lang="ru-RU" dirty="0"/>
          </a:p>
        </p:txBody>
      </p:sp>
      <p:pic>
        <p:nvPicPr>
          <p:cNvPr id="4" name="Рисунок 3">
            <a:extLst>
              <a:ext uri="{FF2B5EF4-FFF2-40B4-BE49-F238E27FC236}">
                <a16:creationId xmlns:a16="http://schemas.microsoft.com/office/drawing/2014/main" id="{E88C92AB-C692-4AB1-93AC-D04DB860AD53}"/>
              </a:ext>
            </a:extLst>
          </p:cNvPr>
          <p:cNvPicPr>
            <a:picLocks noChangeAspect="1"/>
          </p:cNvPicPr>
          <p:nvPr/>
        </p:nvPicPr>
        <p:blipFill>
          <a:blip r:embed="rId2"/>
          <a:stretch>
            <a:fillRect/>
          </a:stretch>
        </p:blipFill>
        <p:spPr>
          <a:xfrm>
            <a:off x="2542478" y="0"/>
            <a:ext cx="4014439" cy="5143500"/>
          </a:xfrm>
          <a:prstGeom prst="rect">
            <a:avLst/>
          </a:prstGeom>
        </p:spPr>
      </p:pic>
      <p:sp>
        <p:nvSpPr>
          <p:cNvPr id="3" name="Текст 2">
            <a:extLst>
              <a:ext uri="{FF2B5EF4-FFF2-40B4-BE49-F238E27FC236}">
                <a16:creationId xmlns:a16="http://schemas.microsoft.com/office/drawing/2014/main" id="{38E221DB-2AAD-494B-91BE-F31BB9E2D137}"/>
              </a:ext>
            </a:extLst>
          </p:cNvPr>
          <p:cNvSpPr>
            <a:spLocks noGrp="1"/>
          </p:cNvSpPr>
          <p:nvPr>
            <p:ph type="body" idx="1"/>
          </p:nvPr>
        </p:nvSpPr>
        <p:spPr>
          <a:xfrm>
            <a:off x="311700" y="1152475"/>
            <a:ext cx="8520600" cy="3416400"/>
          </a:xfrm>
        </p:spPr>
        <p:txBody>
          <a:bodyPr/>
          <a:lstStyle/>
          <a:p>
            <a:endParaRPr lang="ru-RU" dirty="0"/>
          </a:p>
        </p:txBody>
      </p:sp>
    </p:spTree>
    <p:extLst>
      <p:ext uri="{BB962C8B-B14F-4D97-AF65-F5344CB8AC3E}">
        <p14:creationId xmlns:p14="http://schemas.microsoft.com/office/powerpoint/2010/main" val="3062334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E6BAE3-E245-453E-945E-B63977628410}"/>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860E4CF1-B66D-4339-95CE-D87DD771821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E2FDA0F-C483-49F8-8B25-E55A96E70F4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85680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ECBB4C-CCEA-46DC-9F06-D71987969EE3}"/>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ED42E9E8-C03D-4BC5-AA17-422034300C90}"/>
              </a:ext>
            </a:extLst>
          </p:cNvPr>
          <p:cNvPicPr>
            <a:picLocks noChangeAspect="1"/>
          </p:cNvPicPr>
          <p:nvPr/>
        </p:nvPicPr>
        <p:blipFill>
          <a:blip r:embed="rId2"/>
          <a:stretch>
            <a:fillRect/>
          </a:stretch>
        </p:blipFill>
        <p:spPr>
          <a:xfrm>
            <a:off x="-1" y="-1"/>
            <a:ext cx="9181707" cy="5143501"/>
          </a:xfrm>
          <a:prstGeom prst="rect">
            <a:avLst/>
          </a:prstGeom>
        </p:spPr>
      </p:pic>
      <p:sp>
        <p:nvSpPr>
          <p:cNvPr id="3" name="Текст 2">
            <a:extLst>
              <a:ext uri="{FF2B5EF4-FFF2-40B4-BE49-F238E27FC236}">
                <a16:creationId xmlns:a16="http://schemas.microsoft.com/office/drawing/2014/main" id="{3D39D6D7-8A5C-469E-A7AC-A78B340A9B8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72664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C92DDD-33D7-460E-A22C-A22F265A789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18CFE66-25F6-4807-891F-B09A9C4F9FAB}"/>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277ECF9-C92C-419E-8345-A260751B070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81461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681E71-C9EB-427E-A43A-E8D201E9E41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3B257C8-2DD1-4760-817E-AFA36AA34C0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D3FDCDB-5BB9-4AE4-8B77-A3694C14290A}"/>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140924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48"/>
          <p:cNvPicPr preferRelativeResize="0"/>
          <p:nvPr/>
        </p:nvPicPr>
        <p:blipFill>
          <a:blip r:embed="rId3">
            <a:alphaModFix/>
          </a:blip>
          <a:stretch>
            <a:fillRect/>
          </a:stretch>
        </p:blipFill>
        <p:spPr>
          <a:xfrm rot="-170281">
            <a:off x="7114723" y="71541"/>
            <a:ext cx="1859121" cy="2895818"/>
          </a:xfrm>
          <a:prstGeom prst="rect">
            <a:avLst/>
          </a:prstGeom>
          <a:noFill/>
          <a:ln>
            <a:noFill/>
          </a:ln>
        </p:spPr>
      </p:pic>
      <p:pic>
        <p:nvPicPr>
          <p:cNvPr id="424" name="Google Shape;424;p48"/>
          <p:cNvPicPr preferRelativeResize="0"/>
          <p:nvPr/>
        </p:nvPicPr>
        <p:blipFill>
          <a:blip r:embed="rId4">
            <a:alphaModFix/>
          </a:blip>
          <a:stretch>
            <a:fillRect/>
          </a:stretch>
        </p:blipFill>
        <p:spPr>
          <a:xfrm rot="900004">
            <a:off x="7243194" y="2794605"/>
            <a:ext cx="1482792" cy="2194393"/>
          </a:xfrm>
          <a:prstGeom prst="rect">
            <a:avLst/>
          </a:prstGeom>
          <a:noFill/>
          <a:ln>
            <a:noFill/>
          </a:ln>
        </p:spPr>
      </p:pic>
      <p:sp>
        <p:nvSpPr>
          <p:cNvPr id="425" name="Google Shape;425;p48"/>
          <p:cNvSpPr txBox="1">
            <a:spLocks noGrp="1"/>
          </p:cNvSpPr>
          <p:nvPr>
            <p:ph type="title"/>
          </p:nvPr>
        </p:nvSpPr>
        <p:spPr>
          <a:xfrm>
            <a:off x="4641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100"/>
              </a:spcBef>
              <a:spcAft>
                <a:spcPts val="200"/>
              </a:spcAft>
              <a:buClr>
                <a:schemeClr val="dk1"/>
              </a:buClr>
              <a:buSzPts val="1100"/>
              <a:buFont typeface="Arial"/>
              <a:buNone/>
            </a:pPr>
            <a:r>
              <a:rPr lang="uk" sz="3600" b="1">
                <a:latin typeface="Raleway"/>
                <a:ea typeface="Raleway"/>
                <a:cs typeface="Raleway"/>
                <a:sym typeface="Raleway"/>
              </a:rPr>
              <a:t>Підсумкове обговорення</a:t>
            </a:r>
            <a:endParaRPr sz="3600" b="1">
              <a:latin typeface="Raleway"/>
              <a:ea typeface="Raleway"/>
              <a:cs typeface="Raleway"/>
              <a:sym typeface="Raleway"/>
            </a:endParaRPr>
          </a:p>
        </p:txBody>
      </p:sp>
      <p:sp>
        <p:nvSpPr>
          <p:cNvPr id="426" name="Google Shape;426;p48"/>
          <p:cNvSpPr/>
          <p:nvPr/>
        </p:nvSpPr>
        <p:spPr>
          <a:xfrm>
            <a:off x="580375" y="3595750"/>
            <a:ext cx="6523500" cy="10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7" name="Google Shape;427;p48"/>
          <p:cNvSpPr/>
          <p:nvPr/>
        </p:nvSpPr>
        <p:spPr>
          <a:xfrm>
            <a:off x="580375" y="2348675"/>
            <a:ext cx="6523500" cy="10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8" name="Google Shape;428;p48"/>
          <p:cNvSpPr/>
          <p:nvPr/>
        </p:nvSpPr>
        <p:spPr>
          <a:xfrm>
            <a:off x="580375" y="1425600"/>
            <a:ext cx="6523500" cy="740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9" name="Google Shape;429;p48"/>
          <p:cNvSpPr txBox="1">
            <a:spLocks noGrp="1"/>
          </p:cNvSpPr>
          <p:nvPr>
            <p:ph type="body" idx="1"/>
          </p:nvPr>
        </p:nvSpPr>
        <p:spPr>
          <a:xfrm>
            <a:off x="324250" y="1519450"/>
            <a:ext cx="6463800" cy="2998200"/>
          </a:xfrm>
          <a:prstGeom prst="rect">
            <a:avLst/>
          </a:prstGeom>
          <a:ln>
            <a:noFill/>
          </a:ln>
        </p:spPr>
        <p:txBody>
          <a:bodyPr spcFirstLastPara="1" wrap="square" lIns="91425" tIns="91425" rIns="91425" bIns="91425" anchor="t" anchorCtr="0">
            <a:noAutofit/>
          </a:bodyPr>
          <a:lstStyle/>
          <a:p>
            <a:pPr marL="457200" lvl="0" indent="0" algn="l" rtl="0">
              <a:spcBef>
                <a:spcPts val="1200"/>
              </a:spcBef>
              <a:spcAft>
                <a:spcPts val="0"/>
              </a:spcAft>
              <a:buNone/>
            </a:pPr>
            <a:r>
              <a:rPr lang="uk" sz="2100" dirty="0">
                <a:solidFill>
                  <a:schemeClr val="lt1"/>
                </a:solidFill>
                <a:latin typeface="Raleway Medium"/>
                <a:ea typeface="Raleway Medium"/>
                <a:cs typeface="Raleway Medium"/>
                <a:sym typeface="Raleway Medium"/>
              </a:rPr>
              <a:t>Назвіть 3 корисні варіанти для перекусу</a:t>
            </a:r>
            <a:br>
              <a:rPr lang="uk" sz="2100" dirty="0">
                <a:solidFill>
                  <a:schemeClr val="lt1"/>
                </a:solidFill>
                <a:latin typeface="Raleway Medium"/>
                <a:ea typeface="Raleway Medium"/>
                <a:cs typeface="Raleway Medium"/>
                <a:sym typeface="Raleway Medium"/>
              </a:rPr>
            </a:br>
            <a:r>
              <a:rPr lang="uk" sz="2100" dirty="0">
                <a:solidFill>
                  <a:schemeClr val="lt1"/>
                </a:solidFill>
                <a:latin typeface="Raleway Medium"/>
                <a:ea typeface="Raleway Medium"/>
                <a:cs typeface="Raleway Medium"/>
                <a:sym typeface="Raleway Medium"/>
              </a:rPr>
              <a:t> </a:t>
            </a:r>
            <a:endParaRPr sz="2100" dirty="0">
              <a:solidFill>
                <a:schemeClr val="lt1"/>
              </a:solidFill>
              <a:latin typeface="Raleway Medium"/>
              <a:ea typeface="Raleway Medium"/>
              <a:cs typeface="Raleway Medium"/>
              <a:sym typeface="Raleway Medium"/>
            </a:endParaRPr>
          </a:p>
          <a:p>
            <a:pPr marL="457200" lvl="0" indent="0" algn="l" rtl="0">
              <a:spcBef>
                <a:spcPts val="1200"/>
              </a:spcBef>
              <a:spcAft>
                <a:spcPts val="0"/>
              </a:spcAft>
              <a:buNone/>
            </a:pPr>
            <a:r>
              <a:rPr lang="uk" sz="2100" dirty="0">
                <a:solidFill>
                  <a:schemeClr val="lt1"/>
                </a:solidFill>
                <a:latin typeface="Raleway Medium"/>
                <a:ea typeface="Raleway Medium"/>
                <a:cs typeface="Raleway Medium"/>
                <a:sym typeface="Raleway Medium"/>
              </a:rPr>
              <a:t>Що ви точно не будете робити після вивченого на цьому занятті?</a:t>
            </a: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457200" lvl="0" indent="0" algn="l" rtl="0">
              <a:spcBef>
                <a:spcPts val="1200"/>
              </a:spcBef>
              <a:spcAft>
                <a:spcPts val="1200"/>
              </a:spcAft>
              <a:buNone/>
            </a:pPr>
            <a:r>
              <a:rPr lang="uk" sz="2100" dirty="0">
                <a:solidFill>
                  <a:schemeClr val="lt1"/>
                </a:solidFill>
                <a:latin typeface="Raleway Medium"/>
                <a:ea typeface="Raleway Medium"/>
                <a:cs typeface="Raleway Medium"/>
                <a:sym typeface="Raleway Medium"/>
              </a:rPr>
              <a:t>Що тепер ви робитимете інакше, коли будете їсти поза домом?</a:t>
            </a:r>
            <a:endParaRPr sz="2100" dirty="0">
              <a:solidFill>
                <a:schemeClr val="lt1"/>
              </a:solidFill>
              <a:latin typeface="Raleway Medium"/>
              <a:ea typeface="Raleway Medium"/>
              <a:cs typeface="Raleway Medium"/>
              <a:sym typeface="Raleway Medium"/>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433"/>
        <p:cNvGrpSpPr/>
        <p:nvPr/>
      </p:nvGrpSpPr>
      <p:grpSpPr>
        <a:xfrm>
          <a:off x="0" y="0"/>
          <a:ext cx="0" cy="0"/>
          <a:chOff x="0" y="0"/>
          <a:chExt cx="0" cy="0"/>
        </a:xfrm>
      </p:grpSpPr>
      <p:pic>
        <p:nvPicPr>
          <p:cNvPr id="434" name="Google Shape;434;p49"/>
          <p:cNvPicPr preferRelativeResize="0"/>
          <p:nvPr/>
        </p:nvPicPr>
        <p:blipFill>
          <a:blip r:embed="rId3">
            <a:alphaModFix/>
          </a:blip>
          <a:stretch>
            <a:fillRect/>
          </a:stretch>
        </p:blipFill>
        <p:spPr>
          <a:xfrm rot="6997091">
            <a:off x="7855961" y="636095"/>
            <a:ext cx="834878" cy="783758"/>
          </a:xfrm>
          <a:prstGeom prst="rect">
            <a:avLst/>
          </a:prstGeom>
          <a:noFill/>
          <a:ln>
            <a:noFill/>
          </a:ln>
        </p:spPr>
      </p:pic>
      <p:pic>
        <p:nvPicPr>
          <p:cNvPr id="435" name="Google Shape;435;p49"/>
          <p:cNvPicPr preferRelativeResize="0"/>
          <p:nvPr/>
        </p:nvPicPr>
        <p:blipFill>
          <a:blip r:embed="rId3">
            <a:alphaModFix/>
          </a:blip>
          <a:stretch>
            <a:fillRect/>
          </a:stretch>
        </p:blipFill>
        <p:spPr>
          <a:xfrm rot="725742">
            <a:off x="7892567" y="3065561"/>
            <a:ext cx="1793838" cy="1684000"/>
          </a:xfrm>
          <a:prstGeom prst="rect">
            <a:avLst/>
          </a:prstGeom>
          <a:noFill/>
          <a:ln>
            <a:noFill/>
          </a:ln>
        </p:spPr>
      </p:pic>
      <p:sp>
        <p:nvSpPr>
          <p:cNvPr id="436" name="Google Shape;436;p49"/>
          <p:cNvSpPr txBox="1"/>
          <p:nvPr/>
        </p:nvSpPr>
        <p:spPr>
          <a:xfrm>
            <a:off x="464100" y="303575"/>
            <a:ext cx="5540700" cy="6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600" b="1">
                <a:solidFill>
                  <a:srgbClr val="FFFFFF"/>
                </a:solidFill>
                <a:latin typeface="Raleway"/>
                <a:ea typeface="Raleway"/>
                <a:cs typeface="Raleway"/>
                <a:sym typeface="Raleway"/>
              </a:rPr>
              <a:t>Домашнє завдання</a:t>
            </a:r>
            <a:endParaRPr sz="3600" b="1">
              <a:solidFill>
                <a:srgbClr val="FFFFFF"/>
              </a:solidFill>
              <a:latin typeface="Raleway"/>
              <a:ea typeface="Raleway"/>
              <a:cs typeface="Raleway"/>
              <a:sym typeface="Raleway"/>
            </a:endParaRPr>
          </a:p>
        </p:txBody>
      </p:sp>
      <p:sp>
        <p:nvSpPr>
          <p:cNvPr id="437" name="Google Shape;437;p49"/>
          <p:cNvSpPr txBox="1"/>
          <p:nvPr/>
        </p:nvSpPr>
        <p:spPr>
          <a:xfrm>
            <a:off x="387900" y="684300"/>
            <a:ext cx="7726800" cy="440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endParaRPr sz="1600" dirty="0">
              <a:solidFill>
                <a:schemeClr val="lt1"/>
              </a:solidFill>
              <a:latin typeface="Raleway Medium"/>
              <a:ea typeface="Raleway Medium"/>
              <a:cs typeface="Raleway Medium"/>
              <a:sym typeface="Raleway Medium"/>
            </a:endParaRPr>
          </a:p>
          <a:p>
            <a:pPr marL="285750" lvl="0" indent="-158750" algn="l" rtl="0">
              <a:lnSpc>
                <a:spcPct val="115000"/>
              </a:lnSpc>
              <a:spcBef>
                <a:spcPts val="1200"/>
              </a:spcBef>
              <a:spcAft>
                <a:spcPts val="0"/>
              </a:spcAft>
              <a:buClr>
                <a:schemeClr val="lt1"/>
              </a:buClr>
              <a:buSzPts val="1600"/>
              <a:buFont typeface="Raleway Medium"/>
              <a:buAutoNum type="arabicPeriod"/>
            </a:pPr>
            <a:r>
              <a:rPr lang="uk" sz="1600" dirty="0">
                <a:solidFill>
                  <a:schemeClr val="lt1"/>
                </a:solidFill>
                <a:latin typeface="Raleway Medium"/>
                <a:ea typeface="Raleway Medium"/>
                <a:cs typeface="Raleway Medium"/>
                <a:sym typeface="Raleway Medium"/>
              </a:rPr>
              <a:t>Поділитися вивченим з батьками, опікунами або іншими близькими.</a:t>
            </a:r>
            <a:endParaRPr sz="1600" dirty="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dirty="0">
                <a:solidFill>
                  <a:schemeClr val="lt1"/>
                </a:solidFill>
                <a:latin typeface="Raleway Medium"/>
                <a:ea typeface="Raleway Medium"/>
                <a:cs typeface="Raleway Medium"/>
                <a:sym typeface="Raleway Medium"/>
              </a:rPr>
              <a:t>Скласти меню на один день з усіма основними прийомами їжі та перекусами. Врахувати принципи здорового харчування: збалансовані страви, правильний вибір продуктів, корисні перекуси. Радимо долучити до цього завдання когось з близьких. Поділіться меню зі своїми друзями. </a:t>
            </a:r>
            <a:endParaRPr sz="1600" dirty="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dirty="0">
                <a:solidFill>
                  <a:schemeClr val="lt1"/>
                </a:solidFill>
                <a:latin typeface="Raleway Medium"/>
                <a:ea typeface="Raleway Medium"/>
                <a:cs typeface="Raleway Medium"/>
                <a:sym typeface="Raleway Medium"/>
              </a:rPr>
              <a:t>Зробити фото корисного перекусу та поділитися ним у групі. Пояснити, чому саме цей перекус чи страва корисна для вашого здоров’я.</a:t>
            </a:r>
            <a:endParaRPr sz="1600" dirty="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dirty="0">
                <a:solidFill>
                  <a:schemeClr val="lt1"/>
                </a:solidFill>
                <a:latin typeface="Raleway Medium"/>
                <a:ea typeface="Raleway Medium"/>
                <a:cs typeface="Raleway Medium"/>
                <a:sym typeface="Raleway Medium"/>
              </a:rPr>
              <a:t>Продовжувати практикувати звички з </a:t>
            </a:r>
            <a:r>
              <a:rPr lang="uk" sz="1600" b="1" u="sng" dirty="0">
                <a:solidFill>
                  <a:schemeClr val="lt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Telegram-бота </a:t>
            </a:r>
            <a:r>
              <a:rPr lang="uk" sz="1600" dirty="0">
                <a:solidFill>
                  <a:schemeClr val="lt1"/>
                </a:solidFill>
                <a:latin typeface="Raleway Medium"/>
                <a:ea typeface="Raleway Medium"/>
                <a:cs typeface="Raleway Medium"/>
                <a:sym typeface="Raleway Medium"/>
              </a:rPr>
              <a:t>й вигравати смакобали.</a:t>
            </a:r>
            <a:endParaRPr sz="1600" dirty="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dirty="0">
                <a:solidFill>
                  <a:schemeClr val="lt1"/>
                </a:solidFill>
                <a:latin typeface="Raleway Medium"/>
                <a:ea typeface="Raleway Medium"/>
                <a:cs typeface="Raleway Medium"/>
                <a:sym typeface="Raleway Medium"/>
              </a:rPr>
              <a:t>Виконати завдання № 9, 11, 17, 38, 39 та 52 з </a:t>
            </a:r>
            <a:r>
              <a:rPr lang="uk" sz="1600" b="1" u="sng" dirty="0">
                <a:solidFill>
                  <a:schemeClr val="lt1"/>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«Мапи смачних пригод»</a:t>
            </a:r>
            <a:r>
              <a:rPr lang="uk" sz="1600" b="1" dirty="0">
                <a:solidFill>
                  <a:schemeClr val="lt1"/>
                </a:solidFill>
                <a:latin typeface="Raleway"/>
                <a:ea typeface="Raleway"/>
                <a:cs typeface="Raleway"/>
                <a:sym typeface="Raleway"/>
              </a:rPr>
              <a:t> </a:t>
            </a:r>
            <a:r>
              <a:rPr lang="uk" sz="1600" dirty="0">
                <a:solidFill>
                  <a:schemeClr val="lt1"/>
                </a:solidFill>
                <a:latin typeface="Raleway Medium"/>
                <a:ea typeface="Raleway Medium"/>
                <a:cs typeface="Raleway Medium"/>
                <a:sym typeface="Raleway Medium"/>
              </a:rPr>
              <a:t>(можете також долучати членів родини або інших близьких і виконувати завдання разом).</a:t>
            </a:r>
            <a:endParaRPr sz="1600" dirty="0">
              <a:solidFill>
                <a:schemeClr val="lt1"/>
              </a:solidFill>
              <a:latin typeface="Raleway Medium"/>
              <a:ea typeface="Raleway Medium"/>
              <a:cs typeface="Raleway Medium"/>
              <a:sym typeface="Raleway Medium"/>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428D"/>
        </a:solidFill>
        <a:effectLst/>
      </p:bgPr>
    </p:bg>
    <p:spTree>
      <p:nvGrpSpPr>
        <p:cNvPr id="1" name="Shape 441"/>
        <p:cNvGrpSpPr/>
        <p:nvPr/>
      </p:nvGrpSpPr>
      <p:grpSpPr>
        <a:xfrm>
          <a:off x="0" y="0"/>
          <a:ext cx="0" cy="0"/>
          <a:chOff x="0" y="0"/>
          <a:chExt cx="0" cy="0"/>
        </a:xfrm>
      </p:grpSpPr>
      <p:pic>
        <p:nvPicPr>
          <p:cNvPr id="442" name="Google Shape;442;p50"/>
          <p:cNvPicPr preferRelativeResize="0"/>
          <p:nvPr/>
        </p:nvPicPr>
        <p:blipFill rotWithShape="1">
          <a:blip r:embed="rId3">
            <a:alphaModFix/>
          </a:blip>
          <a:srcRect b="1574"/>
          <a:stretch/>
        </p:blipFill>
        <p:spPr>
          <a:xfrm>
            <a:off x="2645525" y="1019000"/>
            <a:ext cx="1678500" cy="3576600"/>
          </a:xfrm>
          <a:prstGeom prst="roundRect">
            <a:avLst>
              <a:gd name="adj" fmla="val 16667"/>
            </a:avLst>
          </a:prstGeom>
          <a:noFill/>
          <a:ln>
            <a:noFill/>
          </a:ln>
        </p:spPr>
      </p:pic>
      <p:pic>
        <p:nvPicPr>
          <p:cNvPr id="443" name="Google Shape;443;p50"/>
          <p:cNvPicPr preferRelativeResize="0"/>
          <p:nvPr/>
        </p:nvPicPr>
        <p:blipFill>
          <a:blip r:embed="rId4">
            <a:alphaModFix/>
          </a:blip>
          <a:stretch>
            <a:fillRect/>
          </a:stretch>
        </p:blipFill>
        <p:spPr>
          <a:xfrm>
            <a:off x="1041560" y="3203988"/>
            <a:ext cx="1391602" cy="1391602"/>
          </a:xfrm>
          <a:prstGeom prst="rect">
            <a:avLst/>
          </a:prstGeom>
          <a:noFill/>
          <a:ln>
            <a:noFill/>
          </a:ln>
        </p:spPr>
      </p:pic>
      <p:sp>
        <p:nvSpPr>
          <p:cNvPr id="444" name="Google Shape;444;p50"/>
          <p:cNvSpPr txBox="1"/>
          <p:nvPr/>
        </p:nvSpPr>
        <p:spPr>
          <a:xfrm>
            <a:off x="76200" y="1758388"/>
            <a:ext cx="2412900" cy="13917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uk" sz="2000">
                <a:solidFill>
                  <a:srgbClr val="FFFFFF"/>
                </a:solidFill>
                <a:latin typeface="Raleway SemiBold"/>
                <a:ea typeface="Raleway SemiBold"/>
                <a:cs typeface="Raleway SemiBold"/>
                <a:sym typeface="Raleway SemiBold"/>
              </a:rPr>
              <a:t>Телеграм-бот «Граїмо»</a:t>
            </a:r>
            <a:endParaRPr sz="2000">
              <a:solidFill>
                <a:srgbClr val="FFFFFF"/>
              </a:solidFill>
              <a:latin typeface="Raleway SemiBold"/>
              <a:ea typeface="Raleway SemiBold"/>
              <a:cs typeface="Raleway SemiBold"/>
              <a:sym typeface="Raleway SemiBold"/>
            </a:endParaRPr>
          </a:p>
        </p:txBody>
      </p:sp>
      <p:pic>
        <p:nvPicPr>
          <p:cNvPr id="445" name="Google Shape;445;p50"/>
          <p:cNvPicPr preferRelativeResize="0"/>
          <p:nvPr/>
        </p:nvPicPr>
        <p:blipFill>
          <a:blip r:embed="rId5">
            <a:alphaModFix/>
          </a:blip>
          <a:stretch>
            <a:fillRect/>
          </a:stretch>
        </p:blipFill>
        <p:spPr>
          <a:xfrm>
            <a:off x="2501113" y="923592"/>
            <a:ext cx="1966940" cy="3775370"/>
          </a:xfrm>
          <a:prstGeom prst="rect">
            <a:avLst/>
          </a:prstGeom>
          <a:noFill/>
          <a:ln>
            <a:noFill/>
          </a:ln>
        </p:spPr>
      </p:pic>
      <p:pic>
        <p:nvPicPr>
          <p:cNvPr id="446" name="Google Shape;446;p50"/>
          <p:cNvPicPr preferRelativeResize="0"/>
          <p:nvPr/>
        </p:nvPicPr>
        <p:blipFill>
          <a:blip r:embed="rId6">
            <a:alphaModFix/>
          </a:blip>
          <a:stretch>
            <a:fillRect/>
          </a:stretch>
        </p:blipFill>
        <p:spPr>
          <a:xfrm>
            <a:off x="4838505" y="534635"/>
            <a:ext cx="1650000" cy="3553200"/>
          </a:xfrm>
          <a:prstGeom prst="roundRect">
            <a:avLst>
              <a:gd name="adj" fmla="val 16667"/>
            </a:avLst>
          </a:prstGeom>
          <a:noFill/>
          <a:ln>
            <a:noFill/>
          </a:ln>
        </p:spPr>
      </p:pic>
      <p:pic>
        <p:nvPicPr>
          <p:cNvPr id="447" name="Google Shape;447;p50"/>
          <p:cNvPicPr preferRelativeResize="0"/>
          <p:nvPr/>
        </p:nvPicPr>
        <p:blipFill>
          <a:blip r:embed="rId7">
            <a:alphaModFix/>
          </a:blip>
          <a:stretch>
            <a:fillRect/>
          </a:stretch>
        </p:blipFill>
        <p:spPr>
          <a:xfrm>
            <a:off x="6716750" y="534626"/>
            <a:ext cx="1391599" cy="1391599"/>
          </a:xfrm>
          <a:prstGeom prst="rect">
            <a:avLst/>
          </a:prstGeom>
          <a:noFill/>
          <a:ln>
            <a:noFill/>
          </a:ln>
        </p:spPr>
      </p:pic>
      <p:sp>
        <p:nvSpPr>
          <p:cNvPr id="448" name="Google Shape;448;p50"/>
          <p:cNvSpPr txBox="1"/>
          <p:nvPr/>
        </p:nvSpPr>
        <p:spPr>
          <a:xfrm>
            <a:off x="6640550" y="1952100"/>
            <a:ext cx="2175300" cy="13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2000">
                <a:solidFill>
                  <a:srgbClr val="FFFFFF"/>
                </a:solidFill>
                <a:latin typeface="Raleway SemiBold"/>
                <a:ea typeface="Raleway SemiBold"/>
                <a:cs typeface="Raleway SemiBold"/>
                <a:sym typeface="Raleway SemiBold"/>
              </a:rPr>
              <a:t>Мапа смачних пригод </a:t>
            </a:r>
            <a:endParaRPr sz="2000">
              <a:solidFill>
                <a:srgbClr val="FFFFFF"/>
              </a:solidFill>
              <a:latin typeface="Raleway SemiBold"/>
              <a:ea typeface="Raleway SemiBold"/>
              <a:cs typeface="Raleway SemiBold"/>
              <a:sym typeface="Raleway SemiBold"/>
            </a:endParaRPr>
          </a:p>
        </p:txBody>
      </p:sp>
      <p:pic>
        <p:nvPicPr>
          <p:cNvPr id="449" name="Google Shape;449;p50"/>
          <p:cNvPicPr preferRelativeResize="0"/>
          <p:nvPr/>
        </p:nvPicPr>
        <p:blipFill>
          <a:blip r:embed="rId5">
            <a:alphaModFix/>
          </a:blip>
          <a:stretch>
            <a:fillRect/>
          </a:stretch>
        </p:blipFill>
        <p:spPr>
          <a:xfrm>
            <a:off x="4675948" y="444537"/>
            <a:ext cx="1966940" cy="3775370"/>
          </a:xfrm>
          <a:prstGeom prst="rect">
            <a:avLst/>
          </a:prstGeom>
          <a:noFill/>
          <a:ln>
            <a:noFill/>
          </a:ln>
        </p:spPr>
      </p:pic>
      <p:pic>
        <p:nvPicPr>
          <p:cNvPr id="450" name="Google Shape;450;p50"/>
          <p:cNvPicPr preferRelativeResize="0"/>
          <p:nvPr/>
        </p:nvPicPr>
        <p:blipFill>
          <a:blip r:embed="rId8">
            <a:alphaModFix/>
          </a:blip>
          <a:stretch>
            <a:fillRect/>
          </a:stretch>
        </p:blipFill>
        <p:spPr>
          <a:xfrm rot="-986899">
            <a:off x="7026651" y="3031239"/>
            <a:ext cx="2474883" cy="2546545"/>
          </a:xfrm>
          <a:prstGeom prst="rect">
            <a:avLst/>
          </a:prstGeom>
          <a:noFill/>
          <a:ln>
            <a:noFill/>
          </a:ln>
        </p:spPr>
      </p:pic>
      <p:pic>
        <p:nvPicPr>
          <p:cNvPr id="451" name="Google Shape;451;p50"/>
          <p:cNvPicPr preferRelativeResize="0"/>
          <p:nvPr/>
        </p:nvPicPr>
        <p:blipFill>
          <a:blip r:embed="rId8">
            <a:alphaModFix/>
          </a:blip>
          <a:stretch>
            <a:fillRect/>
          </a:stretch>
        </p:blipFill>
        <p:spPr>
          <a:xfrm rot="7079177">
            <a:off x="-127412" y="38446"/>
            <a:ext cx="1598150" cy="164440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428D"/>
        </a:solidFill>
        <a:effectLst/>
      </p:bgPr>
    </p:bg>
    <p:spTree>
      <p:nvGrpSpPr>
        <p:cNvPr id="1" name="Shape 455"/>
        <p:cNvGrpSpPr/>
        <p:nvPr/>
      </p:nvGrpSpPr>
      <p:grpSpPr>
        <a:xfrm>
          <a:off x="0" y="0"/>
          <a:ext cx="0" cy="0"/>
          <a:chOff x="0" y="0"/>
          <a:chExt cx="0" cy="0"/>
        </a:xfrm>
      </p:grpSpPr>
      <p:pic>
        <p:nvPicPr>
          <p:cNvPr id="456" name="Google Shape;456;p51"/>
          <p:cNvPicPr preferRelativeResize="0"/>
          <p:nvPr/>
        </p:nvPicPr>
        <p:blipFill>
          <a:blip r:embed="rId3">
            <a:alphaModFix/>
          </a:blip>
          <a:stretch>
            <a:fillRect/>
          </a:stretch>
        </p:blipFill>
        <p:spPr>
          <a:xfrm>
            <a:off x="2654375" y="1042325"/>
            <a:ext cx="1660800" cy="3514500"/>
          </a:xfrm>
          <a:prstGeom prst="roundRect">
            <a:avLst>
              <a:gd name="adj" fmla="val 13360"/>
            </a:avLst>
          </a:prstGeom>
          <a:noFill/>
          <a:ln>
            <a:noFill/>
          </a:ln>
        </p:spPr>
      </p:pic>
      <p:pic>
        <p:nvPicPr>
          <p:cNvPr id="457" name="Google Shape;457;p51"/>
          <p:cNvPicPr preferRelativeResize="0"/>
          <p:nvPr/>
        </p:nvPicPr>
        <p:blipFill>
          <a:blip r:embed="rId4">
            <a:alphaModFix/>
          </a:blip>
          <a:stretch>
            <a:fillRect/>
          </a:stretch>
        </p:blipFill>
        <p:spPr>
          <a:xfrm>
            <a:off x="4838500" y="555950"/>
            <a:ext cx="1624800" cy="3540300"/>
          </a:xfrm>
          <a:prstGeom prst="roundRect">
            <a:avLst>
              <a:gd name="adj" fmla="val 15853"/>
            </a:avLst>
          </a:prstGeom>
          <a:noFill/>
          <a:ln>
            <a:noFill/>
          </a:ln>
        </p:spPr>
      </p:pic>
      <p:pic>
        <p:nvPicPr>
          <p:cNvPr id="458" name="Google Shape;458;p51"/>
          <p:cNvPicPr preferRelativeResize="0"/>
          <p:nvPr/>
        </p:nvPicPr>
        <p:blipFill>
          <a:blip r:embed="rId5">
            <a:alphaModFix/>
          </a:blip>
          <a:stretch>
            <a:fillRect/>
          </a:stretch>
        </p:blipFill>
        <p:spPr>
          <a:xfrm>
            <a:off x="4675948" y="444537"/>
            <a:ext cx="1966940" cy="3775370"/>
          </a:xfrm>
          <a:prstGeom prst="rect">
            <a:avLst/>
          </a:prstGeom>
          <a:noFill/>
          <a:ln>
            <a:noFill/>
          </a:ln>
        </p:spPr>
      </p:pic>
      <p:pic>
        <p:nvPicPr>
          <p:cNvPr id="459" name="Google Shape;459;p51"/>
          <p:cNvPicPr preferRelativeResize="0"/>
          <p:nvPr/>
        </p:nvPicPr>
        <p:blipFill>
          <a:blip r:embed="rId6">
            <a:alphaModFix/>
          </a:blip>
          <a:stretch>
            <a:fillRect/>
          </a:stretch>
        </p:blipFill>
        <p:spPr>
          <a:xfrm>
            <a:off x="6716750" y="534625"/>
            <a:ext cx="1405476" cy="1405476"/>
          </a:xfrm>
          <a:prstGeom prst="rect">
            <a:avLst/>
          </a:prstGeom>
          <a:noFill/>
          <a:ln>
            <a:noFill/>
          </a:ln>
        </p:spPr>
      </p:pic>
      <p:pic>
        <p:nvPicPr>
          <p:cNvPr id="460" name="Google Shape;460;p51"/>
          <p:cNvPicPr preferRelativeResize="0"/>
          <p:nvPr/>
        </p:nvPicPr>
        <p:blipFill>
          <a:blip r:embed="rId7">
            <a:alphaModFix/>
          </a:blip>
          <a:stretch>
            <a:fillRect/>
          </a:stretch>
        </p:blipFill>
        <p:spPr>
          <a:xfrm>
            <a:off x="1044597" y="3189260"/>
            <a:ext cx="1391602" cy="1391602"/>
          </a:xfrm>
          <a:prstGeom prst="rect">
            <a:avLst/>
          </a:prstGeom>
          <a:noFill/>
          <a:ln>
            <a:noFill/>
          </a:ln>
        </p:spPr>
      </p:pic>
      <p:sp>
        <p:nvSpPr>
          <p:cNvPr id="461" name="Google Shape;461;p51"/>
          <p:cNvSpPr txBox="1"/>
          <p:nvPr/>
        </p:nvSpPr>
        <p:spPr>
          <a:xfrm>
            <a:off x="76200" y="1758388"/>
            <a:ext cx="2412900" cy="13917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uk" sz="2000">
                <a:solidFill>
                  <a:srgbClr val="FFFFFF"/>
                </a:solidFill>
                <a:latin typeface="Raleway SemiBold"/>
                <a:ea typeface="Raleway SemiBold"/>
                <a:cs typeface="Raleway SemiBold"/>
                <a:sym typeface="Raleway SemiBold"/>
              </a:rPr>
              <a:t>TikTok</a:t>
            </a:r>
            <a:endParaRPr sz="2000">
              <a:solidFill>
                <a:srgbClr val="FFFFFF"/>
              </a:solidFill>
              <a:latin typeface="Raleway SemiBold"/>
              <a:ea typeface="Raleway SemiBold"/>
              <a:cs typeface="Raleway SemiBold"/>
              <a:sym typeface="Raleway SemiBold"/>
            </a:endParaRPr>
          </a:p>
          <a:p>
            <a:pPr marL="0" lvl="0" indent="0" algn="r" rtl="0">
              <a:spcBef>
                <a:spcPts val="0"/>
              </a:spcBef>
              <a:spcAft>
                <a:spcPts val="0"/>
              </a:spcAft>
              <a:buNone/>
            </a:pPr>
            <a:r>
              <a:rPr lang="uk" sz="2000">
                <a:solidFill>
                  <a:srgbClr val="FFFFFF"/>
                </a:solidFill>
                <a:latin typeface="Raleway SemiBold"/>
                <a:ea typeface="Raleway SemiBold"/>
                <a:cs typeface="Raleway SemiBold"/>
                <a:sym typeface="Raleway SemiBold"/>
              </a:rPr>
              <a:t>«Граїмо»</a:t>
            </a:r>
            <a:endParaRPr sz="2000">
              <a:solidFill>
                <a:srgbClr val="FFFFFF"/>
              </a:solidFill>
              <a:latin typeface="Raleway SemiBold"/>
              <a:ea typeface="Raleway SemiBold"/>
              <a:cs typeface="Raleway SemiBold"/>
              <a:sym typeface="Raleway SemiBold"/>
            </a:endParaRPr>
          </a:p>
        </p:txBody>
      </p:sp>
      <p:sp>
        <p:nvSpPr>
          <p:cNvPr id="462" name="Google Shape;462;p51"/>
          <p:cNvSpPr txBox="1"/>
          <p:nvPr/>
        </p:nvSpPr>
        <p:spPr>
          <a:xfrm>
            <a:off x="6640550" y="1952100"/>
            <a:ext cx="2175300" cy="13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2000">
                <a:solidFill>
                  <a:srgbClr val="FFFFFF"/>
                </a:solidFill>
                <a:latin typeface="Raleway SemiBold"/>
                <a:ea typeface="Raleway SemiBold"/>
                <a:cs typeface="Raleway SemiBold"/>
                <a:sym typeface="Raleway SemiBold"/>
              </a:rPr>
              <a:t>Платформа «Знаїмо»</a:t>
            </a:r>
            <a:endParaRPr sz="2000">
              <a:solidFill>
                <a:srgbClr val="FFFFFF"/>
              </a:solidFill>
              <a:latin typeface="Raleway SemiBold"/>
              <a:ea typeface="Raleway SemiBold"/>
              <a:cs typeface="Raleway SemiBold"/>
              <a:sym typeface="Raleway SemiBold"/>
            </a:endParaRPr>
          </a:p>
          <a:p>
            <a:pPr marL="0" lvl="0" indent="0" algn="l" rtl="0">
              <a:spcBef>
                <a:spcPts val="0"/>
              </a:spcBef>
              <a:spcAft>
                <a:spcPts val="0"/>
              </a:spcAft>
              <a:buNone/>
            </a:pPr>
            <a:endParaRPr sz="2000">
              <a:solidFill>
                <a:srgbClr val="FFFFFF"/>
              </a:solidFill>
              <a:latin typeface="Raleway SemiBold"/>
              <a:ea typeface="Raleway SemiBold"/>
              <a:cs typeface="Raleway SemiBold"/>
              <a:sym typeface="Raleway SemiBold"/>
            </a:endParaRPr>
          </a:p>
        </p:txBody>
      </p:sp>
      <p:pic>
        <p:nvPicPr>
          <p:cNvPr id="463" name="Google Shape;463;p51"/>
          <p:cNvPicPr preferRelativeResize="0"/>
          <p:nvPr/>
        </p:nvPicPr>
        <p:blipFill>
          <a:blip r:embed="rId8">
            <a:alphaModFix/>
          </a:blip>
          <a:stretch>
            <a:fillRect/>
          </a:stretch>
        </p:blipFill>
        <p:spPr>
          <a:xfrm rot="-986899">
            <a:off x="7026651" y="3031239"/>
            <a:ext cx="2474883" cy="2546545"/>
          </a:xfrm>
          <a:prstGeom prst="rect">
            <a:avLst/>
          </a:prstGeom>
          <a:noFill/>
          <a:ln>
            <a:noFill/>
          </a:ln>
        </p:spPr>
      </p:pic>
      <p:pic>
        <p:nvPicPr>
          <p:cNvPr id="464" name="Google Shape;464;p51"/>
          <p:cNvPicPr preferRelativeResize="0"/>
          <p:nvPr/>
        </p:nvPicPr>
        <p:blipFill>
          <a:blip r:embed="rId8">
            <a:alphaModFix/>
          </a:blip>
          <a:stretch>
            <a:fillRect/>
          </a:stretch>
        </p:blipFill>
        <p:spPr>
          <a:xfrm rot="7079177">
            <a:off x="-127412" y="38446"/>
            <a:ext cx="1598150" cy="1644405"/>
          </a:xfrm>
          <a:prstGeom prst="rect">
            <a:avLst/>
          </a:prstGeom>
          <a:noFill/>
          <a:ln>
            <a:noFill/>
          </a:ln>
        </p:spPr>
      </p:pic>
      <p:pic>
        <p:nvPicPr>
          <p:cNvPr id="465" name="Google Shape;465;p51"/>
          <p:cNvPicPr preferRelativeResize="0"/>
          <p:nvPr/>
        </p:nvPicPr>
        <p:blipFill>
          <a:blip r:embed="rId5">
            <a:alphaModFix/>
          </a:blip>
          <a:stretch>
            <a:fillRect/>
          </a:stretch>
        </p:blipFill>
        <p:spPr>
          <a:xfrm>
            <a:off x="2501113" y="923592"/>
            <a:ext cx="1966940" cy="377537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F8EC6E-51FC-4C94-802B-C87A97B7433F}"/>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512A29DB-67E0-4BEB-8A06-5C308EB1C021}"/>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921923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rot="-3714882">
            <a:off x="3958566" y="2325962"/>
            <a:ext cx="2161296" cy="2223876"/>
          </a:xfrm>
          <a:prstGeom prst="rect">
            <a:avLst/>
          </a:prstGeom>
          <a:noFill/>
          <a:ln>
            <a:noFill/>
          </a:ln>
        </p:spPr>
      </p:pic>
      <p:sp>
        <p:nvSpPr>
          <p:cNvPr id="67" name="Google Shape;67;p14"/>
          <p:cNvSpPr txBox="1"/>
          <p:nvPr/>
        </p:nvSpPr>
        <p:spPr>
          <a:xfrm>
            <a:off x="395900" y="454200"/>
            <a:ext cx="4176000" cy="24645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Які звички з «Мапи смачних пригод»             у Telegram-боті ви тренували? </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Скільки смакобалів змогли назбирати? </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Це було складно?</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З якими викликами ви стикнулися? </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Як ви впоралися з цими викликами?</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None/>
            </a:pPr>
            <a:endParaRPr sz="1600">
              <a:solidFill>
                <a:srgbClr val="FFFFFF"/>
              </a:solidFill>
              <a:latin typeface="Raleway Medium"/>
              <a:ea typeface="Raleway Medium"/>
              <a:cs typeface="Raleway Medium"/>
              <a:sym typeface="Raleway Medium"/>
            </a:endParaRPr>
          </a:p>
        </p:txBody>
      </p:sp>
      <p:pic>
        <p:nvPicPr>
          <p:cNvPr id="68" name="Google Shape;68;p14"/>
          <p:cNvPicPr preferRelativeResize="0"/>
          <p:nvPr/>
        </p:nvPicPr>
        <p:blipFill>
          <a:blip r:embed="rId4">
            <a:alphaModFix/>
          </a:blip>
          <a:stretch>
            <a:fillRect/>
          </a:stretch>
        </p:blipFill>
        <p:spPr>
          <a:xfrm>
            <a:off x="6243731" y="65759"/>
            <a:ext cx="2352711" cy="5011982"/>
          </a:xfrm>
          <a:prstGeom prst="roundRect">
            <a:avLst>
              <a:gd name="adj" fmla="val 16667"/>
            </a:avLst>
          </a:prstGeom>
          <a:noFill/>
          <a:ln>
            <a:noFill/>
          </a:ln>
        </p:spPr>
      </p:pic>
      <p:pic>
        <p:nvPicPr>
          <p:cNvPr id="69" name="Google Shape;69;p14"/>
          <p:cNvPicPr preferRelativeResize="0"/>
          <p:nvPr/>
        </p:nvPicPr>
        <p:blipFill>
          <a:blip r:embed="rId5">
            <a:alphaModFix/>
          </a:blip>
          <a:stretch>
            <a:fillRect/>
          </a:stretch>
        </p:blipFill>
        <p:spPr>
          <a:xfrm>
            <a:off x="511200" y="3625625"/>
            <a:ext cx="1031349" cy="1031349"/>
          </a:xfrm>
          <a:prstGeom prst="rect">
            <a:avLst/>
          </a:prstGeom>
          <a:noFill/>
          <a:ln>
            <a:noFill/>
          </a:ln>
        </p:spPr>
      </p:pic>
      <p:sp>
        <p:nvSpPr>
          <p:cNvPr id="70" name="Google Shape;70;p14"/>
          <p:cNvSpPr txBox="1"/>
          <p:nvPr/>
        </p:nvSpPr>
        <p:spPr>
          <a:xfrm>
            <a:off x="1563500" y="3417800"/>
            <a:ext cx="1678800" cy="1391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uk" sz="2200">
                <a:solidFill>
                  <a:srgbClr val="FFFFFF"/>
                </a:solidFill>
                <a:latin typeface="Raleway SemiBold"/>
                <a:ea typeface="Raleway SemiBold"/>
                <a:cs typeface="Raleway SemiBold"/>
                <a:sym typeface="Raleway SemiBold"/>
              </a:rPr>
              <a:t>Мапа смачних пригод </a:t>
            </a:r>
            <a:endParaRPr sz="2200">
              <a:solidFill>
                <a:srgbClr val="FFFFFF"/>
              </a:solidFill>
              <a:latin typeface="Raleway SemiBold"/>
              <a:ea typeface="Raleway SemiBold"/>
              <a:cs typeface="Raleway SemiBold"/>
              <a:sym typeface="Raleway SemiBold"/>
            </a:endParaRPr>
          </a:p>
        </p:txBody>
      </p:sp>
      <p:pic>
        <p:nvPicPr>
          <p:cNvPr id="71" name="Google Shape;71;p14"/>
          <p:cNvPicPr preferRelativeResize="0"/>
          <p:nvPr/>
        </p:nvPicPr>
        <p:blipFill>
          <a:blip r:embed="rId6">
            <a:alphaModFix/>
          </a:blip>
          <a:stretch>
            <a:fillRect/>
          </a:stretch>
        </p:blipFill>
        <p:spPr>
          <a:xfrm>
            <a:off x="6017302" y="-103696"/>
            <a:ext cx="2805567" cy="535786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E2B5B4-6714-4AF7-8E25-B37E6CED853F}"/>
              </a:ext>
            </a:extLst>
          </p:cNvPr>
          <p:cNvSpPr>
            <a:spLocks noGrp="1"/>
          </p:cNvSpPr>
          <p:nvPr>
            <p:ph type="title"/>
          </p:nvPr>
        </p:nvSpPr>
        <p:spPr/>
        <p:txBody>
          <a:bodyPr>
            <a:normAutofit fontScale="90000"/>
          </a:bodyPr>
          <a:lstStyle/>
          <a:p>
            <a:pPr algn="l"/>
            <a:r>
              <a:rPr lang="uk-UA" sz="1400" dirty="0">
                <a:solidFill>
                  <a:schemeClr val="tx1"/>
                </a:solidFill>
                <a:hlinkClick r:id="rId2">
                  <a:extLst>
                    <a:ext uri="{A12FA001-AC4F-418D-AE19-62706E023703}">
                      <ahyp:hlinkClr xmlns:ahyp="http://schemas.microsoft.com/office/drawing/2018/hyperlinkcolor" val="tx"/>
                    </a:ext>
                  </a:extLst>
                </a:hlinkClick>
              </a:rPr>
              <a:t>Джерело: </a:t>
            </a:r>
            <a:br>
              <a:rPr lang="uk-UA" sz="1400" dirty="0">
                <a:hlinkClick r:id="rId2">
                  <a:extLst>
                    <a:ext uri="{A12FA001-AC4F-418D-AE19-62706E023703}">
                      <ahyp:hlinkClr xmlns:ahyp="http://schemas.microsoft.com/office/drawing/2018/hyperlinkcolor" val="tx"/>
                    </a:ext>
                  </a:extLst>
                </a:hlinkClick>
              </a:rPr>
            </a:br>
            <a:br>
              <a:rPr lang="uk-UA" sz="1400" dirty="0">
                <a:hlinkClick r:id="rId2">
                  <a:extLst>
                    <a:ext uri="{A12FA001-AC4F-418D-AE19-62706E023703}">
                      <ahyp:hlinkClr xmlns:ahyp="http://schemas.microsoft.com/office/drawing/2018/hyperlinkcolor" val="tx"/>
                    </a:ext>
                  </a:extLst>
                </a:hlinkClick>
              </a:rPr>
            </a:br>
            <a:r>
              <a:rPr lang="en-US" sz="1400" dirty="0">
                <a:hlinkClick r:id="rId2"/>
              </a:rPr>
              <a:t>https://study.ed-era.com/uk/courses/course/6287?gad_source=1&amp;gclid=Cj0KCQiA2oW-BhC2ARIsADSIAWoTbhxxgCLQfAwHMUxxNWSVDPvh6RxxpDsWK86s4GH8qYrlEVc_sJAaAvnlEALw_wcB</a:t>
            </a:r>
            <a:br>
              <a:rPr lang="uk-UA" sz="1400" dirty="0"/>
            </a:br>
            <a:br>
              <a:rPr lang="uk-UA" sz="1400" dirty="0"/>
            </a:br>
            <a:br>
              <a:rPr lang="uk-UA" sz="1400" dirty="0"/>
            </a:br>
            <a:br>
              <a:rPr lang="uk-UA" sz="1400" dirty="0"/>
            </a:br>
            <a:r>
              <a:rPr lang="uk-UA" sz="1400" dirty="0"/>
              <a:t> </a:t>
            </a:r>
            <a:endParaRPr lang="ru-RU" sz="1400" dirty="0"/>
          </a:p>
        </p:txBody>
      </p:sp>
    </p:spTree>
    <p:extLst>
      <p:ext uri="{BB962C8B-B14F-4D97-AF65-F5344CB8AC3E}">
        <p14:creationId xmlns:p14="http://schemas.microsoft.com/office/powerpoint/2010/main" val="47472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D36288-29F3-4DEC-BBED-F272A0992CD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FDE7D48E-0A46-4351-B915-AFA46F522B69}"/>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4DA6C0D2-0A0B-4E66-9FB9-4F560FDF060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768439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428D">
            <a:alpha val="15000"/>
          </a:srgbClr>
        </a:solidFill>
        <a:effectLst/>
      </p:bgPr>
    </p:bg>
    <p:spTree>
      <p:nvGrpSpPr>
        <p:cNvPr id="1" name="Shape 469"/>
        <p:cNvGrpSpPr/>
        <p:nvPr/>
      </p:nvGrpSpPr>
      <p:grpSpPr>
        <a:xfrm>
          <a:off x="0" y="0"/>
          <a:ext cx="0" cy="0"/>
          <a:chOff x="0" y="0"/>
          <a:chExt cx="0" cy="0"/>
        </a:xfrm>
      </p:grpSpPr>
      <p:pic>
        <p:nvPicPr>
          <p:cNvPr id="470" name="Google Shape;470;p52"/>
          <p:cNvPicPr preferRelativeResize="0"/>
          <p:nvPr/>
        </p:nvPicPr>
        <p:blipFill>
          <a:blip r:embed="rId3">
            <a:alphaModFix/>
          </a:blip>
          <a:stretch>
            <a:fillRect/>
          </a:stretch>
        </p:blipFill>
        <p:spPr>
          <a:xfrm rot="-10799981">
            <a:off x="599792" y="364678"/>
            <a:ext cx="1658149" cy="1807616"/>
          </a:xfrm>
          <a:prstGeom prst="rect">
            <a:avLst/>
          </a:prstGeom>
          <a:noFill/>
          <a:ln>
            <a:noFill/>
          </a:ln>
        </p:spPr>
      </p:pic>
      <p:pic>
        <p:nvPicPr>
          <p:cNvPr id="471" name="Google Shape;471;p52"/>
          <p:cNvPicPr preferRelativeResize="0"/>
          <p:nvPr/>
        </p:nvPicPr>
        <p:blipFill>
          <a:blip r:embed="rId3">
            <a:alphaModFix/>
          </a:blip>
          <a:stretch>
            <a:fillRect/>
          </a:stretch>
        </p:blipFill>
        <p:spPr>
          <a:xfrm rot="326833">
            <a:off x="6520763" y="1701240"/>
            <a:ext cx="2323456" cy="2532891"/>
          </a:xfrm>
          <a:prstGeom prst="rect">
            <a:avLst/>
          </a:prstGeom>
          <a:noFill/>
          <a:ln>
            <a:noFill/>
          </a:ln>
        </p:spPr>
      </p:pic>
      <p:sp>
        <p:nvSpPr>
          <p:cNvPr id="472" name="Google Shape;472;p52"/>
          <p:cNvSpPr/>
          <p:nvPr/>
        </p:nvSpPr>
        <p:spPr>
          <a:xfrm>
            <a:off x="25" y="4393525"/>
            <a:ext cx="9144000" cy="750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3" name="Google Shape;473;p52"/>
          <p:cNvSpPr txBox="1"/>
          <p:nvPr/>
        </p:nvSpPr>
        <p:spPr>
          <a:xfrm>
            <a:off x="2827650" y="1403400"/>
            <a:ext cx="34887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 sz="5500">
                <a:solidFill>
                  <a:schemeClr val="dk1"/>
                </a:solidFill>
                <a:latin typeface="Raleway SemiBold"/>
                <a:ea typeface="Raleway SemiBold"/>
                <a:cs typeface="Raleway SemiBold"/>
                <a:sym typeface="Raleway SemiBold"/>
              </a:rPr>
              <a:t>Дякуємо за увагу!</a:t>
            </a:r>
            <a:endParaRPr sz="5500">
              <a:solidFill>
                <a:schemeClr val="dk1"/>
              </a:solidFill>
              <a:latin typeface="Raleway SemiBold"/>
              <a:ea typeface="Raleway SemiBold"/>
              <a:cs typeface="Raleway SemiBold"/>
              <a:sym typeface="Raleway SemiBold"/>
            </a:endParaRPr>
          </a:p>
        </p:txBody>
      </p:sp>
      <p:pic>
        <p:nvPicPr>
          <p:cNvPr id="474" name="Google Shape;474;p52"/>
          <p:cNvPicPr preferRelativeResize="0"/>
          <p:nvPr/>
        </p:nvPicPr>
        <p:blipFill>
          <a:blip r:embed="rId4">
            <a:alphaModFix/>
          </a:blip>
          <a:stretch>
            <a:fillRect/>
          </a:stretch>
        </p:blipFill>
        <p:spPr>
          <a:xfrm>
            <a:off x="1265775" y="4526078"/>
            <a:ext cx="6612451" cy="5262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0293F3-AE0C-4738-93F7-05A65752DB1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280DDB8-CF1C-48A1-AFA5-294BA696B9DC}"/>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27993916-4094-4515-A632-2B7AFAB6A7A8}"/>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29801307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2992</Words>
  <Application>Microsoft Office PowerPoint</Application>
  <PresentationFormat>Екран (16:9)</PresentationFormat>
  <Paragraphs>233</Paragraphs>
  <Slides>80</Slides>
  <Notes>32</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80</vt:i4>
      </vt:variant>
    </vt:vector>
  </HeadingPairs>
  <TitlesOfParts>
    <vt:vector size="88" baseType="lpstr">
      <vt:lpstr>Open Sans</vt:lpstr>
      <vt:lpstr>Arial</vt:lpstr>
      <vt:lpstr>Raleway SemiBold</vt:lpstr>
      <vt:lpstr>Raleway Medium</vt:lpstr>
      <vt:lpstr>Raleway</vt:lpstr>
      <vt:lpstr>Aharoni</vt:lpstr>
      <vt:lpstr>Calibri</vt:lpstr>
      <vt:lpstr>Simple Light</vt:lpstr>
      <vt:lpstr>   Брифінг: «Основи здорового харчування: прості кроки до змін»</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ВІТАМІНИ І ЗДОРОВ'Я</vt:lpstr>
      <vt:lpstr>КЛАСИФІКАЦІЯ ВІТАМІНІВ:</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Сніданок </vt:lpstr>
      <vt:lpstr>Обід </vt:lpstr>
      <vt:lpstr>Приклади корисного обіду </vt:lpstr>
      <vt:lpstr>Презентація PowerPoint</vt:lpstr>
      <vt:lpstr>Вечеря</vt:lpstr>
      <vt:lpstr>Обговорімо! </vt:lpstr>
      <vt:lpstr>Презентація PowerPoint</vt:lpstr>
      <vt:lpstr>Презентація PowerPoint</vt:lpstr>
      <vt:lpstr>Презентація PowerPoint</vt:lpstr>
      <vt:lpstr>Презентація PowerPoint</vt:lpstr>
      <vt:lpstr>Як вибирати їжу поза домом?</vt:lpstr>
      <vt:lpstr>Презентація PowerPoint</vt:lpstr>
      <vt:lpstr>Перекуси</vt:lpstr>
      <vt:lpstr>Презентація PowerPoint</vt:lpstr>
      <vt:lpstr>Як бути  з солоденькими перекусами? </vt:lpstr>
      <vt:lpstr>Презентація PowerPoint</vt:lpstr>
      <vt:lpstr>Кілька ідей для корисних перекусів</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Варіанти корисних перекусів поза домом:</vt:lpstr>
      <vt:lpstr>Лайфхаки, як зробити вживання фастфуду кориснішим</vt:lpstr>
      <vt:lpstr>Лайфхаки, як зробити вживання фастфуду кориснішим</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  «Складаємо  графік харчування»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Підсумкове обговорення</vt:lpstr>
      <vt:lpstr>Презентація PowerPoint</vt:lpstr>
      <vt:lpstr>Презентація PowerPoint</vt:lpstr>
      <vt:lpstr>Презентація PowerPoint</vt:lpstr>
      <vt:lpstr>Презентація PowerPoint</vt:lpstr>
      <vt:lpstr>Презентація PowerPoint</vt:lpstr>
      <vt:lpstr>Джерело:   https://study.ed-era.com/uk/courses/course/6287?gad_source=1&amp;gclid=Cj0KCQiA2oW-BhC2ARIsADSIAWoTbhxxgCLQfAwHMUxxNWSVDPvh6RxxpDsWK86s4GH8qYrlEVc_sJAaAvnlEALw_wcB     </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Що таке здорове харчування? Основні принципи та переваги.</dc:title>
  <dc:creator>1</dc:creator>
  <cp:lastModifiedBy>Анна Дзікевич</cp:lastModifiedBy>
  <cp:revision>29</cp:revision>
  <dcterms:modified xsi:type="dcterms:W3CDTF">2025-04-01T12:23:04Z</dcterms:modified>
</cp:coreProperties>
</file>